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49" r:id="rId5"/>
  </p:sldMasterIdLst>
  <p:notesMasterIdLst>
    <p:notesMasterId r:id="rId60"/>
  </p:notesMasterIdLst>
  <p:handoutMasterIdLst>
    <p:handoutMasterId r:id="rId61"/>
  </p:handoutMasterIdLst>
  <p:sldIdLst>
    <p:sldId id="256" r:id="rId6"/>
    <p:sldId id="260" r:id="rId7"/>
    <p:sldId id="264" r:id="rId8"/>
    <p:sldId id="372" r:id="rId9"/>
    <p:sldId id="268" r:id="rId10"/>
    <p:sldId id="265" r:id="rId11"/>
    <p:sldId id="266" r:id="rId12"/>
    <p:sldId id="269" r:id="rId13"/>
    <p:sldId id="271" r:id="rId14"/>
    <p:sldId id="352" r:id="rId15"/>
    <p:sldId id="351" r:id="rId16"/>
    <p:sldId id="354" r:id="rId17"/>
    <p:sldId id="355" r:id="rId18"/>
    <p:sldId id="356" r:id="rId19"/>
    <p:sldId id="370" r:id="rId20"/>
    <p:sldId id="357" r:id="rId21"/>
    <p:sldId id="358" r:id="rId22"/>
    <p:sldId id="359" r:id="rId23"/>
    <p:sldId id="360" r:id="rId24"/>
    <p:sldId id="361" r:id="rId25"/>
    <p:sldId id="362" r:id="rId26"/>
    <p:sldId id="363" r:id="rId27"/>
    <p:sldId id="364" r:id="rId28"/>
    <p:sldId id="365" r:id="rId29"/>
    <p:sldId id="366" r:id="rId30"/>
    <p:sldId id="368" r:id="rId31"/>
    <p:sldId id="369" r:id="rId32"/>
    <p:sldId id="378" r:id="rId33"/>
    <p:sldId id="374" r:id="rId34"/>
    <p:sldId id="375" r:id="rId35"/>
    <p:sldId id="373" r:id="rId36"/>
    <p:sldId id="386" r:id="rId37"/>
    <p:sldId id="377" r:id="rId38"/>
    <p:sldId id="385" r:id="rId39"/>
    <p:sldId id="379" r:id="rId40"/>
    <p:sldId id="380" r:id="rId41"/>
    <p:sldId id="381" r:id="rId42"/>
    <p:sldId id="382" r:id="rId43"/>
    <p:sldId id="397" r:id="rId44"/>
    <p:sldId id="383" r:id="rId45"/>
    <p:sldId id="384" r:id="rId46"/>
    <p:sldId id="401" r:id="rId47"/>
    <p:sldId id="400" r:id="rId48"/>
    <p:sldId id="398" r:id="rId49"/>
    <p:sldId id="396" r:id="rId50"/>
    <p:sldId id="395" r:id="rId51"/>
    <p:sldId id="388" r:id="rId52"/>
    <p:sldId id="390" r:id="rId53"/>
    <p:sldId id="392" r:id="rId54"/>
    <p:sldId id="393" r:id="rId55"/>
    <p:sldId id="391" r:id="rId56"/>
    <p:sldId id="389" r:id="rId57"/>
    <p:sldId id="394" r:id="rId58"/>
    <p:sldId id="402" r:id="rId59"/>
  </p:sldIdLst>
  <p:sldSz cx="9144000" cy="6858000" type="screen4x3"/>
  <p:notesSz cx="6858000" cy="9199563"/>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5pdejlj" initials="jlj" lastIdx="1"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595" autoAdjust="0"/>
  </p:normalViewPr>
  <p:slideViewPr>
    <p:cSldViewPr>
      <p:cViewPr varScale="1">
        <p:scale>
          <a:sx n="70" d="100"/>
          <a:sy n="70" d="100"/>
        </p:scale>
        <p:origin x="-269" y="-67"/>
      </p:cViewPr>
      <p:guideLst>
        <p:guide orient="horz" pos="2160"/>
        <p:guide pos="2880"/>
      </p:guideLst>
    </p:cSldViewPr>
  </p:slideViewPr>
  <p:outlineViewPr>
    <p:cViewPr>
      <p:scale>
        <a:sx n="33" d="100"/>
        <a:sy n="33" d="100"/>
      </p:scale>
      <p:origin x="0" y="7272"/>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9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9978"/>
          </a:xfrm>
          <a:prstGeom prst="rect">
            <a:avLst/>
          </a:prstGeom>
        </p:spPr>
        <p:txBody>
          <a:bodyPr vert="horz" lIns="91440" tIns="45720" rIns="91440" bIns="45720" rtlCol="0"/>
          <a:lstStyle>
            <a:lvl1pPr algn="r">
              <a:defRPr sz="1200"/>
            </a:lvl1pPr>
          </a:lstStyle>
          <a:p>
            <a:fld id="{B7BD1CF9-A701-4B05-9595-F6ED64903899}" type="datetimeFigureOut">
              <a:rPr lang="en-US" smtClean="0"/>
              <a:pPr/>
              <a:t>6/1/2011</a:t>
            </a:fld>
            <a:endParaRPr lang="en-US"/>
          </a:p>
        </p:txBody>
      </p:sp>
      <p:sp>
        <p:nvSpPr>
          <p:cNvPr id="4" name="Footer Placeholder 3"/>
          <p:cNvSpPr>
            <a:spLocks noGrp="1"/>
          </p:cNvSpPr>
          <p:nvPr>
            <p:ph type="ftr" sz="quarter" idx="2"/>
          </p:nvPr>
        </p:nvSpPr>
        <p:spPr>
          <a:xfrm>
            <a:off x="0" y="8737988"/>
            <a:ext cx="2971800" cy="45997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37988"/>
            <a:ext cx="2971800" cy="459978"/>
          </a:xfrm>
          <a:prstGeom prst="rect">
            <a:avLst/>
          </a:prstGeom>
        </p:spPr>
        <p:txBody>
          <a:bodyPr vert="horz" lIns="91440" tIns="45720" rIns="91440" bIns="45720" rtlCol="0" anchor="b"/>
          <a:lstStyle>
            <a:lvl1pPr algn="r">
              <a:defRPr sz="1200"/>
            </a:lvl1pPr>
          </a:lstStyle>
          <a:p>
            <a:fld id="{193E7120-0CD7-4A6B-8BD9-3119B34A5C2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978"/>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9978"/>
          </a:xfrm>
          <a:prstGeom prst="rect">
            <a:avLst/>
          </a:prstGeom>
        </p:spPr>
        <p:txBody>
          <a:bodyPr vert="horz" lIns="91440" tIns="45720" rIns="91440" bIns="45720" rtlCol="0"/>
          <a:lstStyle>
            <a:lvl1pPr algn="r">
              <a:defRPr sz="1200">
                <a:latin typeface="Arial" charset="0"/>
              </a:defRPr>
            </a:lvl1pPr>
          </a:lstStyle>
          <a:p>
            <a:pPr>
              <a:defRPr/>
            </a:pPr>
            <a:fld id="{6FF430FE-E36E-41B8-B235-B2EA2ED823A9}" type="datetimeFigureOut">
              <a:rPr lang="en-US"/>
              <a:pPr>
                <a:defRPr/>
              </a:pPr>
              <a:t>6/1/2011</a:t>
            </a:fld>
            <a:endParaRPr lang="en-US"/>
          </a:p>
        </p:txBody>
      </p:sp>
      <p:sp>
        <p:nvSpPr>
          <p:cNvPr id="4" name="Slide Image Placeholder 3"/>
          <p:cNvSpPr>
            <a:spLocks noGrp="1" noRot="1" noChangeAspect="1"/>
          </p:cNvSpPr>
          <p:nvPr>
            <p:ph type="sldImg" idx="2"/>
          </p:nvPr>
        </p:nvSpPr>
        <p:spPr>
          <a:xfrm>
            <a:off x="1130300" y="690563"/>
            <a:ext cx="4597400" cy="344963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69793"/>
            <a:ext cx="5486400" cy="413980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37988"/>
            <a:ext cx="2971800" cy="459978"/>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737988"/>
            <a:ext cx="2971800" cy="459978"/>
          </a:xfrm>
          <a:prstGeom prst="rect">
            <a:avLst/>
          </a:prstGeom>
        </p:spPr>
        <p:txBody>
          <a:bodyPr vert="horz" lIns="91440" tIns="45720" rIns="91440" bIns="45720" rtlCol="0" anchor="b"/>
          <a:lstStyle>
            <a:lvl1pPr algn="r">
              <a:defRPr sz="1200">
                <a:latin typeface="Arial" charset="0"/>
              </a:defRPr>
            </a:lvl1pPr>
          </a:lstStyle>
          <a:p>
            <a:pPr>
              <a:defRPr/>
            </a:pPr>
            <a:fld id="{77E5C39D-F703-4AC4-AC75-8659B6BB2C5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5F32FE6-8AAB-42CD-B173-B29F1F7B85D1}" type="slidenum">
              <a:rPr lang="en-US" smtClean="0">
                <a:latin typeface="Arial" pitchFamily="34" charset="0"/>
              </a:rPr>
              <a:pPr/>
              <a:t>3</a:t>
            </a:fld>
            <a:endParaRPr lang="en-US" smtClean="0">
              <a:latin typeface="Arial" pitchFamily="34"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xfrm>
            <a:off x="914400" y="4369793"/>
            <a:ext cx="5029200" cy="4139803"/>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E5ACB2-463D-43DB-B080-2479E69A124B}" type="slidenum">
              <a:rPr lang="en-US"/>
              <a:pPr/>
              <a:t>25</a:t>
            </a:fld>
            <a:endParaRPr lang="en-US" dirty="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n-US" dirty="0"/>
              <a:t>Add to appropriate NEPA document and circulate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D076B2-F364-4CD7-B3E5-8091732B1B73}" type="slidenum">
              <a:rPr lang="en-US"/>
              <a:pPr/>
              <a:t>26</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r>
              <a:rPr lang="en-US"/>
              <a:t>Most metropolitan have problems meeting conformity with regulations. Did you know the volcano on the Big Island of Hawaii creates a non-attainment zone on the island.</a:t>
            </a:r>
          </a:p>
          <a:p>
            <a:endParaRPr lang="en-US"/>
          </a:p>
          <a:p>
            <a:r>
              <a:rPr lang="en-US"/>
              <a:t>The public law you have cited is not just applicable to general conformity, but rather addresses other clean air act issues.  The CAA amendments of 1990 were very sweeping in nature and added many additional requirements to the CAA.  You might want to delete the “General Conformity Rule” from this slide and add it to slide six to indicate it is part of the overall clean air act the one portion you are actually covering in these slides.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937803-DE8E-42F7-890B-3013B758EC50}" type="slidenum">
              <a:rPr lang="en-US"/>
              <a:pPr/>
              <a:t>27</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a:t>IF SIPs fail you will have to comply with a FIP Federal Implementation Plan prepared by EPA</a:t>
            </a:r>
          </a:p>
          <a:p>
            <a:r>
              <a:rPr lang="en-US">
                <a:solidFill>
                  <a:srgbClr val="FF3300"/>
                </a:solidFill>
              </a:rPr>
              <a:t>As of now, all states have functioning SIPS…. however, various Federal requirements may not yet be incorporated or approved by EPA, in which case, the federal regulation applies.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68FF5EB-1393-4978-BEF4-47F6651F2E1E}" type="slidenum">
              <a:rPr lang="en-US" smtClean="0">
                <a:latin typeface="Arial" pitchFamily="34" charset="0"/>
              </a:rPr>
              <a:pPr/>
              <a:t>5</a:t>
            </a:fld>
            <a:endParaRPr lang="en-US" smtClean="0">
              <a:latin typeface="Arial" pitchFamily="34" charset="0"/>
            </a:endParaRPr>
          </a:p>
        </p:txBody>
      </p:sp>
      <p:sp>
        <p:nvSpPr>
          <p:cNvPr id="55299" name="Rectangle 2"/>
          <p:cNvSpPr>
            <a:spLocks noGrp="1" noRot="1" noChangeAspect="1" noChangeArrowheads="1" noTextEdit="1"/>
          </p:cNvSpPr>
          <p:nvPr>
            <p:ph type="sldImg"/>
          </p:nvPr>
        </p:nvSpPr>
        <p:spPr bwMode="auto">
          <a:xfrm>
            <a:off x="1131888" y="690563"/>
            <a:ext cx="4597400" cy="3449637"/>
          </a:xfrm>
          <a:noFill/>
          <a:ln>
            <a:solidFill>
              <a:srgbClr val="000000"/>
            </a:solidFill>
            <a:miter lim="800000"/>
            <a:headEnd/>
            <a:tailEnd/>
          </a:ln>
        </p:spPr>
      </p:sp>
      <p:sp>
        <p:nvSpPr>
          <p:cNvPr id="55300" name="Rectangle 3"/>
          <p:cNvSpPr>
            <a:spLocks noGrp="1" noChangeArrowheads="1"/>
          </p:cNvSpPr>
          <p:nvPr>
            <p:ph type="body" idx="1"/>
          </p:nvPr>
        </p:nvSpPr>
        <p:spPr bwMode="auto">
          <a:xfrm>
            <a:off x="914400" y="4369793"/>
            <a:ext cx="5029200" cy="4139803"/>
          </a:xfrm>
          <a:noFill/>
        </p:spPr>
        <p:txBody>
          <a:bodyPr wrap="square" numCol="1" anchor="t" anchorCtr="0" compatLnSpc="1">
            <a:prstTxWarp prst="textNoShape">
              <a:avLst/>
            </a:prstTxWarp>
          </a:bodyPr>
          <a:lstStyle/>
          <a:p>
            <a:pPr eaLnBrk="1" hangingPunct="1">
              <a:spcBef>
                <a:spcPct val="0"/>
              </a:spcBef>
            </a:pPr>
            <a:r>
              <a:rPr lang="en-US" smtClean="0"/>
              <a:t>NEPA is thought of as the umbrella overseeing all other environmental compliance.  Compliance with the individual acts is required to comply with NEPA. Compliance with the one doesn’t imply compliance with the other.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D6BAB25-8107-416E-982A-E9C9855CE4D5}" type="slidenum">
              <a:rPr lang="en-US" smtClean="0">
                <a:latin typeface="Arial" pitchFamily="34" charset="0"/>
              </a:rPr>
              <a:pPr/>
              <a:t>9</a:t>
            </a:fld>
            <a:endParaRPr lang="en-US" smtClean="0">
              <a:latin typeface="Arial" pitchFamily="34" charset="0"/>
            </a:endParaRPr>
          </a:p>
        </p:txBody>
      </p:sp>
      <p:sp>
        <p:nvSpPr>
          <p:cNvPr id="56323" name="Rectangle 2"/>
          <p:cNvSpPr>
            <a:spLocks noGrp="1" noRot="1" noChangeAspect="1" noChangeArrowheads="1" noTextEdit="1"/>
          </p:cNvSpPr>
          <p:nvPr>
            <p:ph type="sldImg"/>
          </p:nvPr>
        </p:nvSpPr>
        <p:spPr bwMode="auto">
          <a:xfrm>
            <a:off x="1131888" y="690563"/>
            <a:ext cx="4597400" cy="3449637"/>
          </a:xfrm>
          <a:noFill/>
          <a:ln>
            <a:solidFill>
              <a:srgbClr val="000000"/>
            </a:solidFill>
            <a:miter lim="800000"/>
            <a:headEnd/>
            <a:tailEnd/>
          </a:ln>
        </p:spPr>
      </p:sp>
      <p:sp>
        <p:nvSpPr>
          <p:cNvPr id="56324" name="Rectangle 3"/>
          <p:cNvSpPr>
            <a:spLocks noGrp="1" noChangeArrowheads="1"/>
          </p:cNvSpPr>
          <p:nvPr>
            <p:ph type="body" idx="1"/>
          </p:nvPr>
        </p:nvSpPr>
        <p:spPr bwMode="auto">
          <a:xfrm>
            <a:off x="914400" y="4369793"/>
            <a:ext cx="5029200" cy="4139803"/>
          </a:xfrm>
          <a:noFill/>
        </p:spPr>
        <p:txBody>
          <a:bodyPr wrap="square" numCol="1" anchor="t" anchorCtr="0" compatLnSpc="1">
            <a:prstTxWarp prst="textNoShape">
              <a:avLst/>
            </a:prstTxWarp>
          </a:bodyPr>
          <a:lstStyle/>
          <a:p>
            <a:pPr eaLnBrk="1" hangingPunct="1">
              <a:spcBef>
                <a:spcPct val="0"/>
              </a:spcBef>
            </a:pPr>
            <a:r>
              <a:rPr lang="en-US" smtClean="0"/>
              <a:t>Rhetorical Question: What are cooperating agencies and how might they benefit you?</a:t>
            </a:r>
          </a:p>
          <a:p>
            <a:pPr eaLnBrk="1" hangingPunct="1">
              <a:spcBef>
                <a:spcPct val="0"/>
              </a:spcBef>
            </a:pPr>
            <a:r>
              <a:rPr lang="en-US" smtClean="0"/>
              <a:t>Downside is the Corps will have to accept the segment the agency produces. Potential for disagreements has limited the usefulness of this approach.  Scheduling issues are also a factor.</a:t>
            </a:r>
          </a:p>
          <a:p>
            <a:pPr eaLnBrk="1" hangingPunct="1">
              <a:spcBef>
                <a:spcPct val="0"/>
              </a:spcBef>
            </a:pPr>
            <a:r>
              <a:rPr lang="en-US" b="1" smtClean="0"/>
              <a:t>Can be  a significant factor in preventing  potential referrals and lawsuits.</a:t>
            </a:r>
          </a:p>
          <a:p>
            <a:pPr eaLnBrk="1" hangingPunct="1">
              <a:spcBef>
                <a:spcPct val="0"/>
              </a:spcBef>
            </a:pPr>
            <a:r>
              <a:rPr lang="en-US" b="1" smtClean="0"/>
              <a:t>For a listing of agency statutory expertise see Appendix II.  </a:t>
            </a:r>
            <a:r>
              <a:rPr lang="en-US" smtClean="0"/>
              <a:t>FR vol. 53,  Feb 3, 1988, Environmental Quality; Procedures for Implementing the National Environmental Policy Act (NEPA) 33 CFR parts 230 and 325 also known as NEPA Implementation Procedures; Appendices I, II, &amp; III (49 FR 49750, Dec 21, 1984) a citation for this document is in your </a:t>
            </a:r>
            <a:r>
              <a:rPr lang="en-US" b="1" u="sng" smtClean="0"/>
              <a:t>Desk Reference</a:t>
            </a:r>
            <a:r>
              <a:rPr lang="en-US" smtClean="0"/>
              <a:t>.</a:t>
            </a:r>
          </a:p>
          <a:p>
            <a:pPr eaLnBrk="1" hangingPunct="1">
              <a:spcBef>
                <a:spcPct val="0"/>
              </a:spcBef>
            </a:pPr>
            <a:r>
              <a:rPr lang="en-US" b="1" smtClean="0"/>
              <a:t>HQUSACE has a tasker out requesting the level of cooperating agency activity pursuant to question from CEQ.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67E0E2-9FBC-4AAB-BE0E-B36D5CBEBEFF}" type="slidenum">
              <a:rPr lang="en-US"/>
              <a:pPr/>
              <a:t>13</a:t>
            </a:fld>
            <a:endParaRPr lang="en-US" dirty="0"/>
          </a:p>
        </p:txBody>
      </p:sp>
      <p:sp>
        <p:nvSpPr>
          <p:cNvPr id="343042" name="Rectangle 2"/>
          <p:cNvSpPr>
            <a:spLocks noGrp="1" noRot="1" noChangeAspect="1" noChangeArrowheads="1" noTextEdit="1"/>
          </p:cNvSpPr>
          <p:nvPr>
            <p:ph type="sldImg"/>
          </p:nvPr>
        </p:nvSpPr>
        <p:spPr>
          <a:xfrm>
            <a:off x="1131888" y="690563"/>
            <a:ext cx="4600575" cy="3451225"/>
          </a:xfrm>
          <a:ln/>
        </p:spPr>
      </p:sp>
      <p:sp>
        <p:nvSpPr>
          <p:cNvPr id="343043" name="Rectangle 3"/>
          <p:cNvSpPr>
            <a:spLocks noGrp="1" noChangeArrowheads="1"/>
          </p:cNvSpPr>
          <p:nvPr>
            <p:ph type="body" idx="1"/>
          </p:nvPr>
        </p:nvSpPr>
        <p:spPr/>
        <p:txBody>
          <a:bodyPr/>
          <a:lstStyle/>
          <a:p>
            <a:r>
              <a:rPr lang="en-US" dirty="0"/>
              <a:t> 1. Use of existing protocols is emphasized to reduce perception of added workload. </a:t>
            </a:r>
          </a:p>
          <a:p>
            <a:r>
              <a:rPr lang="en-US" dirty="0"/>
              <a:t> 2. Agency call on whether impact is adverse.</a:t>
            </a:r>
          </a:p>
          <a:p>
            <a:endParaRPr lang="en-US" dirty="0"/>
          </a:p>
          <a:p>
            <a:r>
              <a:rPr lang="en-US" dirty="0"/>
              <a:t>40 CFR 1502.25 “Agencies will to the fullest extent possible integrate environmental analysis and related surveys required by other environmental review laws and executive orders”.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836 species on the list</a:t>
            </a:r>
            <a:endParaRPr lang="en-US" dirty="0"/>
          </a:p>
        </p:txBody>
      </p:sp>
      <p:sp>
        <p:nvSpPr>
          <p:cNvPr id="4" name="Slide Number Placeholder 3"/>
          <p:cNvSpPr>
            <a:spLocks noGrp="1"/>
          </p:cNvSpPr>
          <p:nvPr>
            <p:ph type="sldNum" sz="quarter" idx="10"/>
          </p:nvPr>
        </p:nvSpPr>
        <p:spPr/>
        <p:txBody>
          <a:bodyPr/>
          <a:lstStyle/>
          <a:p>
            <a:pPr>
              <a:defRPr/>
            </a:pPr>
            <a:fld id="{202FEBEF-9D6A-4B95-A35C-D16D6AC6A8D3}" type="slidenum">
              <a:rPr lang="en-US" smtClean="0"/>
              <a:pPr>
                <a:defRPr/>
              </a:pPr>
              <a:t>14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1F023E6-70A8-40B4-8382-39DB7699121E}" type="slidenum">
              <a:rPr lang="en-US"/>
              <a:pPr/>
              <a:t>18</a:t>
            </a:fld>
            <a:endParaRPr lang="en-US" dirty="0"/>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Water quality standards are set by the State or in some cases by</a:t>
            </a:r>
            <a:r>
              <a:rPr lang="en-US" dirty="0" smtClean="0"/>
              <a:t> </a:t>
            </a:r>
            <a:r>
              <a:rPr lang="en-US" b="1" dirty="0" smtClean="0"/>
              <a:t>interstate regulatory commissions charged with responsibility for major streams exhibiting interstate geography.</a:t>
            </a:r>
            <a:r>
              <a:rPr lang="en-US" dirty="0" smtClean="0"/>
              <a:t> ORSANCO  in the case of the Ohio River.</a:t>
            </a:r>
          </a:p>
          <a:p>
            <a:pPr>
              <a:spcBef>
                <a:spcPct val="0"/>
              </a:spcBef>
            </a:pPr>
            <a:r>
              <a:rPr lang="en-US" b="1" dirty="0" smtClean="0"/>
              <a:t>Proscriptive not advisory</a:t>
            </a:r>
            <a:r>
              <a:rPr lang="en-US" dirty="0"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926AA6B-5564-4519-9567-51CE9AAC1A33}" type="slidenum">
              <a:rPr lang="en-US"/>
              <a:pPr/>
              <a:t>19</a:t>
            </a:fld>
            <a:endParaRPr lang="en-US" dirty="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9C0B06A-A07B-48B7-967D-368E3D5C78CD}" type="slidenum">
              <a:rPr lang="en-US"/>
              <a:pPr/>
              <a:t>20</a:t>
            </a:fld>
            <a:endParaRPr lang="en-US" dirty="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EPA has primary responsibility</a:t>
            </a:r>
            <a:r>
              <a:rPr lang="en-US" baseline="0" dirty="0" smtClean="0"/>
              <a:t> for site designation.  A site may be selected by USACE under MPRSA Section 103 (b), with EPA concurrence – who may disapprove the proposed disposal.  </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719DB-6E8C-4219-896D-40CEA58C08E3}" type="slidenum">
              <a:rPr lang="en-US"/>
              <a:pPr/>
              <a:t>24</a:t>
            </a:fld>
            <a:endParaRPr lang="en-US" dirty="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dirty="0"/>
              <a:t>Assurance is to the maximum extent practicable.  The Corps makes the Call on what is practicable. Example-policy of no hardened structures, if the NMFS wants something different you will have to provide it.  The Corps makes the final call.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20C4AB4-D725-4EAC-95CA-002F8BD9D4C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31CCF61-D613-49C7-B3DA-B83DE92DFDC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79DEB07-6F8E-4206-BDDC-B66B73758A9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8064CAB8-8D18-4D0E-ABBE-EB8FDA0DC3A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602A7B-2BDD-46DD-BFAA-2E1A04E98778}"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8447F2BE-D61A-4A89-BE95-CF4580CC8E1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CA4D1AA-1BF5-4A0C-A809-E0B1E9A179C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F582F57-2C37-455B-A450-419F48AF6F3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3621073-3D14-4761-8574-1AED4443D0FF}"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7628CE3-07D9-4BDD-824F-CCC29AE20242}"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CAE549E-171F-4E3D-9C4B-C5E1D3070D40}"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05000"/>
            <a:ext cx="4038600" cy="4114800"/>
          </a:xfrm>
        </p:spPr>
        <p:txBody>
          <a:bodyPr/>
          <a:lstStyle/>
          <a:p>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36930D4-8339-43FB-B28F-6E2251350FE6}"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08038" y="381000"/>
            <a:ext cx="7650162"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08038" y="1752600"/>
            <a:ext cx="7650162" cy="4114800"/>
          </a:xfrm>
        </p:spPr>
        <p:txBody>
          <a:bodyPr/>
          <a:lstStyle/>
          <a:p>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7C4BA199-E4F8-418A-826A-7CDB8E7AD63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IMG_5323.JPG"/>
          <p:cNvPicPr>
            <a:picLocks noChangeAspect="1"/>
          </p:cNvPicPr>
          <p:nvPr userDrawn="1"/>
        </p:nvPicPr>
        <p:blipFill>
          <a:blip r:embed="rId13" cstate="print"/>
          <a:stretch>
            <a:fillRect/>
          </a:stretch>
        </p:blipFill>
        <p:spPr>
          <a:xfrm>
            <a:off x="3810000" y="4229100"/>
            <a:ext cx="5334000" cy="2628900"/>
          </a:xfrm>
          <a:prstGeom prst="rect">
            <a:avLst/>
          </a:prstGeom>
        </p:spPr>
      </p:pic>
      <p:pic>
        <p:nvPicPr>
          <p:cNvPr id="11" name="Picture 10" descr="IMG_5285.JPG"/>
          <p:cNvPicPr>
            <a:picLocks noChangeAspect="1"/>
          </p:cNvPicPr>
          <p:nvPr userDrawn="1"/>
        </p:nvPicPr>
        <p:blipFill>
          <a:blip r:embed="rId14" cstate="print"/>
          <a:stretch>
            <a:fillRect/>
          </a:stretch>
        </p:blipFill>
        <p:spPr>
          <a:xfrm>
            <a:off x="4419600" y="1524000"/>
            <a:ext cx="4724400" cy="3276600"/>
          </a:xfrm>
          <a:prstGeom prst="rect">
            <a:avLst/>
          </a:prstGeom>
        </p:spPr>
      </p:pic>
      <p:grpSp>
        <p:nvGrpSpPr>
          <p:cNvPr id="12291" name="Group 28"/>
          <p:cNvGrpSpPr>
            <a:grpSpLocks/>
          </p:cNvGrpSpPr>
          <p:nvPr userDrawn="1"/>
        </p:nvGrpSpPr>
        <p:grpSpPr bwMode="auto">
          <a:xfrm>
            <a:off x="-76200" y="-3175"/>
            <a:ext cx="9144000" cy="6861175"/>
            <a:chOff x="0" y="0"/>
            <a:chExt cx="5760" cy="4322"/>
          </a:xfrm>
        </p:grpSpPr>
        <p:grpSp>
          <p:nvGrpSpPr>
            <p:cNvPr id="12295" name="Group 27"/>
            <p:cNvGrpSpPr>
              <a:grpSpLocks/>
            </p:cNvGrpSpPr>
            <p:nvPr userDrawn="1"/>
          </p:nvGrpSpPr>
          <p:grpSpPr bwMode="auto">
            <a:xfrm>
              <a:off x="0" y="0"/>
              <a:ext cx="5760" cy="4322"/>
              <a:chOff x="0" y="0"/>
              <a:chExt cx="5760" cy="4322"/>
            </a:xfrm>
          </p:grpSpPr>
          <p:pic>
            <p:nvPicPr>
              <p:cNvPr id="1047" name="Picture 23" descr="ppt_camo_bkgrnd-03"/>
              <p:cNvPicPr>
                <a:picLocks noChangeAspect="1" noChangeArrowheads="1"/>
              </p:cNvPicPr>
              <p:nvPr userDrawn="1"/>
            </p:nvPicPr>
            <p:blipFill>
              <a:blip r:embed="rId15" cstate="print"/>
              <a:srcRect/>
              <a:stretch>
                <a:fillRect/>
              </a:stretch>
            </p:blipFill>
            <p:spPr bwMode="auto">
              <a:xfrm>
                <a:off x="0" y="0"/>
                <a:ext cx="5760" cy="4322"/>
              </a:xfrm>
              <a:prstGeom prst="rect">
                <a:avLst/>
              </a:prstGeom>
              <a:ln w="228600" cap="sq" cmpd="thickThin">
                <a:solidFill>
                  <a:srgbClr val="000000"/>
                </a:solidFill>
                <a:prstDash val="solid"/>
                <a:miter lim="800000"/>
              </a:ln>
              <a:effectLst>
                <a:innerShdw blurRad="76200">
                  <a:srgbClr val="000000"/>
                </a:innerShdw>
              </a:effectLst>
            </p:spPr>
          </p:pic>
          <p:pic>
            <p:nvPicPr>
              <p:cNvPr id="12298" name="Picture 21" descr="white_curve"/>
              <p:cNvPicPr>
                <a:picLocks noChangeAspect="1" noChangeArrowheads="1"/>
              </p:cNvPicPr>
              <p:nvPr userDrawn="1"/>
            </p:nvPicPr>
            <p:blipFill>
              <a:blip r:embed="rId16" cstate="print"/>
              <a:srcRect/>
              <a:stretch>
                <a:fillRect/>
              </a:stretch>
            </p:blipFill>
            <p:spPr bwMode="auto">
              <a:xfrm>
                <a:off x="2502" y="990"/>
                <a:ext cx="3258" cy="3330"/>
              </a:xfrm>
              <a:prstGeom prst="rect">
                <a:avLst/>
              </a:prstGeom>
              <a:noFill/>
              <a:ln w="9525">
                <a:noFill/>
                <a:miter lim="800000"/>
                <a:headEnd/>
                <a:tailEnd/>
              </a:ln>
            </p:spPr>
          </p:pic>
        </p:grpSp>
        <p:pic>
          <p:nvPicPr>
            <p:cNvPr id="12296" name="Picture 8" descr="USACE_logo"/>
            <p:cNvPicPr>
              <a:picLocks noChangeAspect="1" noChangeArrowheads="1"/>
            </p:cNvPicPr>
            <p:nvPr userDrawn="1"/>
          </p:nvPicPr>
          <p:blipFill>
            <a:blip r:embed="rId17" cstate="print"/>
            <a:srcRect/>
            <a:stretch>
              <a:fillRect/>
            </a:stretch>
          </p:blipFill>
          <p:spPr bwMode="auto">
            <a:xfrm>
              <a:off x="144" y="3201"/>
              <a:ext cx="864" cy="591"/>
            </a:xfrm>
            <a:prstGeom prst="rect">
              <a:avLst/>
            </a:prstGeom>
            <a:noFill/>
            <a:ln w="9525">
              <a:noFill/>
              <a:miter lim="800000"/>
              <a:headEnd/>
              <a:tailEnd/>
            </a:ln>
          </p:spPr>
        </p:pic>
      </p:grpSp>
      <p:sp>
        <p:nvSpPr>
          <p:cNvPr id="1043" name="Line 19"/>
          <p:cNvSpPr>
            <a:spLocks noChangeShapeType="1"/>
          </p:cNvSpPr>
          <p:nvPr userDrawn="1"/>
        </p:nvSpPr>
        <p:spPr bwMode="auto">
          <a:xfrm>
            <a:off x="4343400" y="4800600"/>
            <a:ext cx="4724400" cy="0"/>
          </a:xfrm>
          <a:prstGeom prst="line">
            <a:avLst/>
          </a:prstGeom>
          <a:noFill/>
          <a:ln w="63500">
            <a:solidFill>
              <a:schemeClr val="bg1"/>
            </a:solidFill>
            <a:round/>
            <a:headEnd/>
            <a:tailEnd/>
          </a:ln>
          <a:effectLst/>
        </p:spPr>
        <p:txBody>
          <a:bodyPr/>
          <a:lstStyle/>
          <a:p>
            <a:pPr>
              <a:defRPr/>
            </a:pPr>
            <a:endParaRPr lang="en-US">
              <a:latin typeface="Arial" charset="0"/>
            </a:endParaRPr>
          </a:p>
        </p:txBody>
      </p:sp>
      <p:sp>
        <p:nvSpPr>
          <p:cNvPr id="12293"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PRESENTATION TITLE</a:t>
            </a:r>
          </a:p>
        </p:txBody>
      </p:sp>
      <p:sp>
        <p:nvSpPr>
          <p:cNvPr id="1033" name="Text Box 9"/>
          <p:cNvSpPr txBox="1">
            <a:spLocks noChangeArrowheads="1"/>
          </p:cNvSpPr>
          <p:nvPr/>
        </p:nvSpPr>
        <p:spPr bwMode="auto">
          <a:xfrm>
            <a:off x="136525" y="6096000"/>
            <a:ext cx="3597275" cy="549275"/>
          </a:xfrm>
          <a:prstGeom prst="rect">
            <a:avLst/>
          </a:prstGeom>
          <a:noFill/>
          <a:ln w="9525">
            <a:noFill/>
            <a:miter lim="800000"/>
            <a:headEnd/>
            <a:tailEnd/>
          </a:ln>
          <a:effectLst/>
        </p:spPr>
        <p:txBody>
          <a:bodyPr>
            <a:spAutoFit/>
          </a:bodyPr>
          <a:lstStyle/>
          <a:p>
            <a:pPr>
              <a:defRPr/>
            </a:pPr>
            <a:r>
              <a:rPr lang="en-US" sz="1200" b="1" dirty="0">
                <a:latin typeface="Arial" charset="0"/>
              </a:rPr>
              <a:t>US Army Corps of Engineers</a:t>
            </a:r>
          </a:p>
          <a:p>
            <a:pPr>
              <a:defRPr/>
            </a:pPr>
            <a:r>
              <a:rPr lang="en-US" b="1" dirty="0">
                <a:latin typeface="Arial" charset="0"/>
              </a:rPr>
              <a:t>BUILDING STRONG</a:t>
            </a:r>
            <a:r>
              <a:rPr lang="en-US" sz="1400" b="1" baseline="-25000" dirty="0">
                <a:latin typeface="Arial" charset="0"/>
              </a:rPr>
              <a:t>®</a:t>
            </a:r>
          </a:p>
        </p:txBody>
      </p:sp>
      <p:sp>
        <p:nvSpPr>
          <p:cNvPr id="13" name="TextBox 12"/>
          <p:cNvSpPr txBox="1"/>
          <p:nvPr userDrawn="1"/>
        </p:nvSpPr>
        <p:spPr>
          <a:xfrm>
            <a:off x="6324600" y="6019800"/>
            <a:ext cx="3886200" cy="523220"/>
          </a:xfrm>
          <a:prstGeom prst="rect">
            <a:avLst/>
          </a:prstGeom>
          <a:noFill/>
        </p:spPr>
        <p:txBody>
          <a:bodyPr wrap="square" rtlCol="0">
            <a:spAutoFit/>
          </a:bodyPr>
          <a:lstStyle/>
          <a:p>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reflection blurRad="6350" stA="60000" endA="900" endPos="58000" dir="5400000" sy="-100000" algn="bl" rotWithShape="0"/>
                </a:effectLst>
              </a:rPr>
              <a:t>Mobile District</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reflection blurRad="6350" stA="60000" endA="900" endPos="58000" dir="5400000" sy="-100000" algn="bl" rotWithShape="0"/>
              </a:effectLst>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fld id="{CAB58768-A249-435B-8D3D-72013DCB97DB}" type="slidenum">
              <a:rPr lang="en-US"/>
              <a:pPr>
                <a:defRPr/>
              </a:pPr>
              <a:t>‹#›</a:t>
            </a:fld>
            <a:endParaRPr lang="en-US"/>
          </a:p>
        </p:txBody>
      </p:sp>
      <p:pic>
        <p:nvPicPr>
          <p:cNvPr id="13317" name="Picture 8" descr="USACE_logo"/>
          <p:cNvPicPr>
            <a:picLocks noChangeAspect="1" noChangeArrowheads="1"/>
          </p:cNvPicPr>
          <p:nvPr/>
        </p:nvPicPr>
        <p:blipFill>
          <a:blip r:embed="rId16" cstate="print"/>
          <a:srcRect/>
          <a:stretch>
            <a:fillRect/>
          </a:stretch>
        </p:blipFill>
        <p:spPr bwMode="auto">
          <a:xfrm>
            <a:off x="8004175" y="5715000"/>
            <a:ext cx="758825" cy="519113"/>
          </a:xfrm>
          <a:prstGeom prst="rect">
            <a:avLst/>
          </a:prstGeom>
          <a:noFill/>
          <a:ln w="9525">
            <a:noFill/>
            <a:miter lim="800000"/>
            <a:headEnd/>
            <a:tailEnd/>
          </a:ln>
        </p:spPr>
      </p:pic>
      <p:sp>
        <p:nvSpPr>
          <p:cNvPr id="3081" name="Text Box 9"/>
          <p:cNvSpPr txBox="1">
            <a:spLocks noChangeArrowheads="1"/>
          </p:cNvSpPr>
          <p:nvPr/>
        </p:nvSpPr>
        <p:spPr bwMode="auto">
          <a:xfrm>
            <a:off x="6223000" y="6416675"/>
            <a:ext cx="2606675" cy="212725"/>
          </a:xfrm>
          <a:prstGeom prst="rect">
            <a:avLst/>
          </a:prstGeom>
          <a:noFill/>
          <a:ln w="9525">
            <a:noFill/>
            <a:miter lim="800000"/>
            <a:headEnd/>
            <a:tailEnd/>
          </a:ln>
          <a:effectLst/>
        </p:spPr>
        <p:txBody>
          <a:bodyPr lIns="0" tIns="0" rIns="0" bIns="0">
            <a:spAutoFit/>
          </a:bodyPr>
          <a:lstStyle/>
          <a:p>
            <a:pPr algn="r">
              <a:defRPr/>
            </a:pPr>
            <a:r>
              <a:rPr lang="en-US" sz="1400" b="1">
                <a:latin typeface="Arial" charset="0"/>
              </a:rPr>
              <a:t>BUILDING STRONG</a:t>
            </a:r>
            <a:r>
              <a:rPr lang="en-US" sz="1400" b="1" baseline="-25000">
                <a:latin typeface="Arial" charset="0"/>
              </a:rPr>
              <a:t>®</a:t>
            </a:r>
          </a:p>
        </p:txBody>
      </p:sp>
      <p:sp>
        <p:nvSpPr>
          <p:cNvPr id="3082" name="Line 10"/>
          <p:cNvSpPr>
            <a:spLocks noChangeShapeType="1"/>
          </p:cNvSpPr>
          <p:nvPr/>
        </p:nvSpPr>
        <p:spPr bwMode="auto">
          <a:xfrm flipH="1">
            <a:off x="457200" y="6324600"/>
            <a:ext cx="8229600" cy="0"/>
          </a:xfrm>
          <a:prstGeom prst="line">
            <a:avLst/>
          </a:prstGeom>
          <a:noFill/>
          <a:ln w="9525">
            <a:solidFill>
              <a:schemeClr val="tx1"/>
            </a:solidFill>
            <a:round/>
            <a:headEnd/>
            <a:tailEnd/>
          </a:ln>
          <a:effectLst/>
        </p:spPr>
        <p:txBody>
          <a:bodyPr/>
          <a:lstStyle/>
          <a:p>
            <a:pPr>
              <a:defRPr/>
            </a:pPr>
            <a:endParaRPr lang="en-US">
              <a:latin typeface="Arial"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mdah.state.ms.us/" TargetMode="External"/><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18.gif"/></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gif"/><Relationship Id="rId2" Type="http://schemas.openxmlformats.org/officeDocument/2006/relationships/image" Target="../media/image20.gif"/><Relationship Id="rId1" Type="http://schemas.openxmlformats.org/officeDocument/2006/relationships/slideLayout" Target="../slideLayouts/slideLayout12.xml"/><Relationship Id="rId6" Type="http://schemas.openxmlformats.org/officeDocument/2006/relationships/image" Target="../media/image23.gif"/><Relationship Id="rId5" Type="http://schemas.openxmlformats.org/officeDocument/2006/relationships/hyperlink" Target="http://www.myflorida.com/" TargetMode="External"/><Relationship Id="rId4" Type="http://schemas.openxmlformats.org/officeDocument/2006/relationships/image" Target="../media/image22.gif"/></Relationships>
</file>

<file path=ppt/slides/_rels/slide18.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hyperlink" Target="http://www.myflorida.com/" TargetMode="External"/><Relationship Id="rId7"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4.gif"/><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3" Type="http://schemas.openxmlformats.org/officeDocument/2006/relationships/hyperlink" Target="http://www.epa.gov/"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5.gif"/><Relationship Id="rId4" Type="http://schemas.openxmlformats.org/officeDocument/2006/relationships/hyperlink" Target="http://www.epa.gov/"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hyperlink" Target="http://www.myflorida.com/" TargetMode="External"/><Relationship Id="rId1" Type="http://schemas.openxmlformats.org/officeDocument/2006/relationships/slideLayout" Target="../slideLayouts/slideLayout12.xml"/><Relationship Id="rId6" Type="http://schemas.openxmlformats.org/officeDocument/2006/relationships/image" Target="../media/image22.gif"/><Relationship Id="rId5" Type="http://schemas.openxmlformats.org/officeDocument/2006/relationships/image" Target="../media/image20.gif"/><Relationship Id="rId4" Type="http://schemas.openxmlformats.org/officeDocument/2006/relationships/image" Target="../media/image24.gif"/></Relationships>
</file>

<file path=ppt/slides/_rels/slide24.xml.rels><?xml version="1.0" encoding="UTF-8" standalone="yes"?>
<Relationships xmlns="http://schemas.openxmlformats.org/package/2006/relationships"><Relationship Id="rId3" Type="http://schemas.openxmlformats.org/officeDocument/2006/relationships/hyperlink" Target="http://www.myflorida.com/" TargetMode="External"/><Relationship Id="rId7" Type="http://schemas.openxmlformats.org/officeDocument/2006/relationships/image" Target="../media/image22.gi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0.gif"/><Relationship Id="rId5" Type="http://schemas.openxmlformats.org/officeDocument/2006/relationships/image" Target="../media/image24.gif"/><Relationship Id="rId4" Type="http://schemas.openxmlformats.org/officeDocument/2006/relationships/image" Target="../media/image23.gif"/></Relationships>
</file>

<file path=ppt/slides/_rels/slide25.xml.rels><?xml version="1.0" encoding="UTF-8" standalone="yes"?>
<Relationships xmlns="http://schemas.openxmlformats.org/package/2006/relationships"><Relationship Id="rId3" Type="http://schemas.openxmlformats.org/officeDocument/2006/relationships/hyperlink" Target="http://www.myflorida.com/" TargetMode="External"/><Relationship Id="rId7"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0.gif"/><Relationship Id="rId5" Type="http://schemas.openxmlformats.org/officeDocument/2006/relationships/image" Target="../media/image24.gif"/><Relationship Id="rId4" Type="http://schemas.openxmlformats.org/officeDocument/2006/relationships/image" Target="../media/image23.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3.xml"/><Relationship Id="rId1" Type="http://schemas.openxmlformats.org/officeDocument/2006/relationships/vmlDrawing" Target="../drawings/vmlDrawing1.v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3.xml"/><Relationship Id="rId1" Type="http://schemas.openxmlformats.org/officeDocument/2006/relationships/vmlDrawing" Target="../drawings/vmlDrawing2.v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3.xml"/><Relationship Id="rId1" Type="http://schemas.openxmlformats.org/officeDocument/2006/relationships/vmlDrawing" Target="../drawings/vmlDrawing3.v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3.xml"/><Relationship Id="rId1" Type="http://schemas.openxmlformats.org/officeDocument/2006/relationships/vmlDrawing" Target="../drawings/vmlDrawing4.vml"/></Relationships>
</file>

<file path=ppt/slides/_rels/slide35.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6.v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838200" y="152400"/>
            <a:ext cx="7772400" cy="1470025"/>
          </a:xfrm>
        </p:spPr>
        <p:txBody>
          <a:bodyPr/>
          <a:lstStyle/>
          <a:p>
            <a:pPr algn="ctr" eaLnBrk="1" hangingPunct="1"/>
            <a:r>
              <a:rPr lang="en-US" smtClean="0"/>
              <a:t>Environmental Considerations</a:t>
            </a:r>
            <a:br>
              <a:rPr lang="en-US" smtClean="0"/>
            </a:br>
            <a:r>
              <a:rPr lang="en-US" smtClean="0"/>
              <a:t> for</a:t>
            </a:r>
            <a:br>
              <a:rPr lang="en-US" smtClean="0"/>
            </a:br>
            <a:r>
              <a:rPr lang="en-US" smtClean="0"/>
              <a:t>Deep Draft Navigation</a:t>
            </a:r>
            <a:endParaRPr lang="en-US" dirty="0" smtClean="0"/>
          </a:p>
        </p:txBody>
      </p:sp>
      <p:sp>
        <p:nvSpPr>
          <p:cNvPr id="14339" name="Text Box 4"/>
          <p:cNvSpPr txBox="1">
            <a:spLocks noChangeArrowheads="1"/>
          </p:cNvSpPr>
          <p:nvPr/>
        </p:nvSpPr>
        <p:spPr bwMode="auto">
          <a:xfrm>
            <a:off x="76200" y="1828800"/>
            <a:ext cx="4572000" cy="2292935"/>
          </a:xfrm>
          <a:prstGeom prst="rect">
            <a:avLst/>
          </a:prstGeom>
          <a:noFill/>
          <a:ln w="9525">
            <a:noFill/>
            <a:miter lim="800000"/>
            <a:headEnd/>
            <a:tailEnd/>
          </a:ln>
        </p:spPr>
        <p:txBody>
          <a:bodyPr>
            <a:spAutoFit/>
          </a:bodyPr>
          <a:lstStyle/>
          <a:p>
            <a:pPr>
              <a:spcBef>
                <a:spcPct val="50000"/>
              </a:spcBef>
            </a:pPr>
            <a:r>
              <a:rPr lang="en-US" sz="2000" b="1" dirty="0" smtClean="0"/>
              <a:t>Presenter:  </a:t>
            </a:r>
          </a:p>
          <a:p>
            <a:pPr>
              <a:spcBef>
                <a:spcPct val="50000"/>
              </a:spcBef>
            </a:pPr>
            <a:r>
              <a:rPr lang="en-US" sz="2000" b="1" dirty="0" smtClean="0"/>
              <a:t>Ms. Jenny L. Jacobson</a:t>
            </a:r>
          </a:p>
          <a:p>
            <a:pPr>
              <a:spcBef>
                <a:spcPct val="50000"/>
              </a:spcBef>
            </a:pPr>
            <a:endParaRPr lang="en-US" sz="2000" b="1" dirty="0" smtClean="0"/>
          </a:p>
          <a:p>
            <a:pPr>
              <a:spcBef>
                <a:spcPct val="50000"/>
              </a:spcBef>
            </a:pPr>
            <a:r>
              <a:rPr lang="en-US" sz="1400" b="1" dirty="0" smtClean="0"/>
              <a:t>Date</a:t>
            </a:r>
            <a:r>
              <a:rPr lang="en-US" sz="1400" b="1" dirty="0"/>
              <a:t>: </a:t>
            </a:r>
            <a:r>
              <a:rPr lang="en-US" sz="1400" b="1" dirty="0" smtClean="0"/>
              <a:t> </a:t>
            </a:r>
          </a:p>
          <a:p>
            <a:pPr>
              <a:spcBef>
                <a:spcPct val="50000"/>
              </a:spcBef>
            </a:pPr>
            <a:r>
              <a:rPr lang="en-US" sz="1400" b="1" dirty="0" smtClean="0"/>
              <a:t>May 17, 2011</a:t>
            </a:r>
          </a:p>
          <a:p>
            <a:pPr>
              <a:spcBef>
                <a:spcPct val="50000"/>
              </a:spcBef>
            </a:pPr>
            <a:r>
              <a:rPr lang="en-US" sz="1400" b="1" dirty="0" smtClean="0"/>
              <a:t>Charleston, South Carolina</a:t>
            </a:r>
            <a:endParaRPr lang="en-US" sz="1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ctrTitle"/>
          </p:nvPr>
        </p:nvSpPr>
        <p:spPr>
          <a:xfrm>
            <a:off x="457200" y="336550"/>
            <a:ext cx="8229600" cy="958850"/>
          </a:xfrm>
        </p:spPr>
        <p:txBody>
          <a:bodyPr/>
          <a:lstStyle/>
          <a:p>
            <a:pPr>
              <a:defRPr/>
            </a:pPr>
            <a:r>
              <a:rPr lang="en-US" sz="2200" b="1" dirty="0">
                <a:solidFill>
                  <a:schemeClr val="tx1"/>
                </a:solidFill>
              </a:rPr>
              <a:t>Endangered Species Act 1973</a:t>
            </a:r>
          </a:p>
        </p:txBody>
      </p:sp>
      <p:sp>
        <p:nvSpPr>
          <p:cNvPr id="350212" name="Text Box 4"/>
          <p:cNvSpPr txBox="1">
            <a:spLocks noChangeArrowheads="1"/>
          </p:cNvSpPr>
          <p:nvPr/>
        </p:nvSpPr>
        <p:spPr bwMode="auto">
          <a:xfrm>
            <a:off x="304800" y="1143000"/>
            <a:ext cx="8534400" cy="5933932"/>
          </a:xfrm>
          <a:prstGeom prst="rect">
            <a:avLst/>
          </a:prstGeom>
          <a:noFill/>
          <a:ln w="9525">
            <a:noFill/>
            <a:miter lim="800000"/>
            <a:headEnd/>
            <a:tailEnd/>
          </a:ln>
          <a:effectLst/>
        </p:spPr>
        <p:txBody>
          <a:bodyPr>
            <a:spAutoFit/>
          </a:bodyPr>
          <a:lstStyle/>
          <a:p>
            <a:pPr>
              <a:lnSpc>
                <a:spcPct val="90000"/>
              </a:lnSpc>
              <a:spcBef>
                <a:spcPct val="50000"/>
              </a:spcBef>
              <a:defRPr/>
            </a:pPr>
            <a:r>
              <a:rPr lang="en-US" sz="2000" dirty="0">
                <a:solidFill>
                  <a:schemeClr val="accent2">
                    <a:lumMod val="75000"/>
                  </a:schemeClr>
                </a:solidFill>
              </a:rPr>
              <a:t>“</a:t>
            </a:r>
            <a:r>
              <a:rPr lang="en-US" sz="2000" dirty="0"/>
              <a:t>Each agency shall ensure that any action authorized, funded or carried out by such agency is not likely to jeopardize continued existence of any endangered species or threatened species or result in the destruction or adverse modification of habitat of such species which is determined to be critical …”</a:t>
            </a:r>
          </a:p>
          <a:p>
            <a:pPr>
              <a:lnSpc>
                <a:spcPct val="90000"/>
              </a:lnSpc>
              <a:spcBef>
                <a:spcPct val="50000"/>
              </a:spcBef>
              <a:defRPr/>
            </a:pPr>
            <a:r>
              <a:rPr lang="en-US" sz="2000" b="1" dirty="0" smtClean="0">
                <a:solidFill>
                  <a:schemeClr val="accent2">
                    <a:lumMod val="75000"/>
                  </a:schemeClr>
                </a:solidFill>
              </a:rPr>
              <a:t>Criminal </a:t>
            </a:r>
            <a:r>
              <a:rPr lang="en-US" sz="2000" b="1" dirty="0">
                <a:solidFill>
                  <a:schemeClr val="accent2">
                    <a:lumMod val="75000"/>
                  </a:schemeClr>
                </a:solidFill>
              </a:rPr>
              <a:t>and Civil </a:t>
            </a:r>
            <a:r>
              <a:rPr lang="en-US" sz="2000" b="1" dirty="0" smtClean="0">
                <a:solidFill>
                  <a:schemeClr val="accent2">
                    <a:lumMod val="75000"/>
                  </a:schemeClr>
                </a:solidFill>
              </a:rPr>
              <a:t>Penalties</a:t>
            </a:r>
          </a:p>
          <a:p>
            <a:pPr>
              <a:lnSpc>
                <a:spcPct val="90000"/>
              </a:lnSpc>
              <a:defRPr/>
            </a:pPr>
            <a:endParaRPr lang="en-US" sz="2000" dirty="0" smtClean="0"/>
          </a:p>
          <a:p>
            <a:pPr>
              <a:lnSpc>
                <a:spcPct val="90000"/>
              </a:lnSpc>
              <a:defRPr/>
            </a:pPr>
            <a:r>
              <a:rPr lang="en-US" sz="2000" dirty="0" smtClean="0"/>
              <a:t>Section 7(a)(2) - Consultation requirement</a:t>
            </a:r>
          </a:p>
          <a:p>
            <a:pPr lvl="1">
              <a:lnSpc>
                <a:spcPct val="90000"/>
              </a:lnSpc>
              <a:buFont typeface="Arial" pitchFamily="34" charset="0"/>
              <a:buChar char="•"/>
              <a:defRPr/>
            </a:pPr>
            <a:r>
              <a:rPr lang="en-US" sz="2000" dirty="0" smtClean="0"/>
              <a:t>  Informal – 30 days</a:t>
            </a:r>
          </a:p>
          <a:p>
            <a:pPr lvl="1">
              <a:lnSpc>
                <a:spcPct val="90000"/>
              </a:lnSpc>
              <a:buFont typeface="Arial" pitchFamily="34" charset="0"/>
              <a:buChar char="•"/>
              <a:defRPr/>
            </a:pPr>
            <a:r>
              <a:rPr lang="en-US" sz="2000" dirty="0" smtClean="0"/>
              <a:t>  Formal – 135 days</a:t>
            </a:r>
          </a:p>
          <a:p>
            <a:pPr lvl="2">
              <a:lnSpc>
                <a:spcPct val="90000"/>
              </a:lnSpc>
              <a:buFont typeface="Wingdings" pitchFamily="2" charset="2"/>
              <a:buChar char="Ø"/>
              <a:defRPr/>
            </a:pPr>
            <a:r>
              <a:rPr lang="en-US" sz="2000" dirty="0" smtClean="0"/>
              <a:t> Conservation Recommendations</a:t>
            </a:r>
          </a:p>
          <a:p>
            <a:pPr lvl="2">
              <a:lnSpc>
                <a:spcPct val="90000"/>
              </a:lnSpc>
              <a:buFont typeface="Wingdings" pitchFamily="2" charset="2"/>
              <a:buChar char="Ø"/>
              <a:defRPr/>
            </a:pPr>
            <a:r>
              <a:rPr lang="en-US" sz="2000" dirty="0" smtClean="0"/>
              <a:t> Reasonable &amp; Prudent Measures</a:t>
            </a:r>
          </a:p>
          <a:p>
            <a:pPr lvl="3">
              <a:lnSpc>
                <a:spcPct val="90000"/>
              </a:lnSpc>
              <a:buFont typeface="Courier New" pitchFamily="49" charset="0"/>
              <a:buChar char="o"/>
              <a:defRPr/>
            </a:pPr>
            <a:r>
              <a:rPr lang="en-US" dirty="0" smtClean="0"/>
              <a:t> Terms and Conditions</a:t>
            </a:r>
          </a:p>
          <a:p>
            <a:pPr lvl="3">
              <a:lnSpc>
                <a:spcPct val="90000"/>
              </a:lnSpc>
              <a:buFont typeface="Courier New" pitchFamily="49" charset="0"/>
              <a:buChar char="o"/>
              <a:defRPr/>
            </a:pPr>
            <a:r>
              <a:rPr lang="en-US" dirty="0" smtClean="0"/>
              <a:t> Non-discretionary, minimize level of take</a:t>
            </a:r>
          </a:p>
          <a:p>
            <a:pPr>
              <a:lnSpc>
                <a:spcPct val="90000"/>
              </a:lnSpc>
              <a:defRPr/>
            </a:pPr>
            <a:r>
              <a:rPr lang="en-US" sz="2000" dirty="0" smtClean="0"/>
              <a:t>Impacts</a:t>
            </a:r>
          </a:p>
          <a:p>
            <a:pPr lvl="1">
              <a:lnSpc>
                <a:spcPct val="90000"/>
              </a:lnSpc>
              <a:buFont typeface="Arial" pitchFamily="34" charset="0"/>
              <a:buChar char="•"/>
              <a:defRPr/>
            </a:pPr>
            <a:r>
              <a:rPr lang="en-US" sz="2000" dirty="0" smtClean="0"/>
              <a:t>  Species</a:t>
            </a:r>
          </a:p>
          <a:p>
            <a:pPr lvl="1">
              <a:lnSpc>
                <a:spcPct val="90000"/>
              </a:lnSpc>
              <a:buFont typeface="Arial" pitchFamily="34" charset="0"/>
              <a:buChar char="•"/>
              <a:defRPr/>
            </a:pPr>
            <a:r>
              <a:rPr lang="en-US" sz="2000" dirty="0" smtClean="0"/>
              <a:t>  Constituent elements of critical habitat</a:t>
            </a:r>
          </a:p>
          <a:p>
            <a:pPr>
              <a:lnSpc>
                <a:spcPct val="90000"/>
              </a:lnSpc>
              <a:spcBef>
                <a:spcPct val="50000"/>
              </a:spcBef>
              <a:defRPr/>
            </a:pPr>
            <a:endParaRPr lang="en-US" sz="2000" b="1" dirty="0">
              <a:solidFill>
                <a:schemeClr val="accent2">
                  <a:lumMod val="75000"/>
                </a:schemeClr>
              </a:solidFill>
            </a:endParaRPr>
          </a:p>
          <a:p>
            <a:pPr algn="ctr">
              <a:lnSpc>
                <a:spcPct val="90000"/>
              </a:lnSpc>
              <a:spcBef>
                <a:spcPct val="50000"/>
              </a:spcBef>
              <a:defRPr/>
            </a:pPr>
            <a:endParaRPr lang="en-US" sz="2800" dirty="0">
              <a:latin typeface="Times New Roman" pitchFamily="18" charset="0"/>
            </a:endParaRPr>
          </a:p>
        </p:txBody>
      </p:sp>
      <p:pic>
        <p:nvPicPr>
          <p:cNvPr id="20486" name="Picture 6" descr="http://www.ces.ncsu.edu/nreos/forest/feop/AWC/USFWS_RGB.jpg"/>
          <p:cNvPicPr>
            <a:picLocks noChangeAspect="1" noChangeArrowheads="1"/>
          </p:cNvPicPr>
          <p:nvPr/>
        </p:nvPicPr>
        <p:blipFill>
          <a:blip r:embed="rId2" cstate="print"/>
          <a:srcRect/>
          <a:stretch>
            <a:fillRect/>
          </a:stretch>
        </p:blipFill>
        <p:spPr bwMode="auto">
          <a:xfrm>
            <a:off x="5410200" y="2590800"/>
            <a:ext cx="1291336" cy="1371600"/>
          </a:xfrm>
          <a:prstGeom prst="rect">
            <a:avLst/>
          </a:prstGeom>
          <a:noFill/>
        </p:spPr>
      </p:pic>
      <p:pic>
        <p:nvPicPr>
          <p:cNvPr id="5" name="Picture 2" descr="http://fate.nmfs.noaa.gov/image/3Dbutton2.jpg"/>
          <p:cNvPicPr>
            <a:picLocks noChangeAspect="1" noChangeArrowheads="1"/>
          </p:cNvPicPr>
          <p:nvPr/>
        </p:nvPicPr>
        <p:blipFill>
          <a:blip r:embed="rId3" cstate="print"/>
          <a:srcRect/>
          <a:stretch>
            <a:fillRect/>
          </a:stretch>
        </p:blipFill>
        <p:spPr bwMode="auto">
          <a:xfrm>
            <a:off x="7162800" y="2514600"/>
            <a:ext cx="1219200" cy="13716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2200" b="1" dirty="0" smtClean="0">
                <a:solidFill>
                  <a:schemeClr val="tx1"/>
                </a:solidFill>
              </a:rPr>
              <a:t>Fish and Wildlife Coordination Act 1956</a:t>
            </a:r>
            <a:r>
              <a:rPr lang="en-US" sz="3600" b="1" dirty="0" smtClean="0">
                <a:solidFill>
                  <a:schemeClr val="tx1"/>
                </a:solidFill>
              </a:rPr>
              <a:t/>
            </a:r>
            <a:br>
              <a:rPr lang="en-US" sz="3600" b="1" dirty="0" smtClean="0">
                <a:solidFill>
                  <a:schemeClr val="tx1"/>
                </a:solidFill>
              </a:rPr>
            </a:br>
            <a:endParaRPr lang="en-US" sz="3600" b="1" dirty="0" smtClean="0">
              <a:solidFill>
                <a:schemeClr val="tx1"/>
              </a:solidFill>
            </a:endParaRPr>
          </a:p>
        </p:txBody>
      </p:sp>
      <p:sp>
        <p:nvSpPr>
          <p:cNvPr id="437251" name="Rectangle 3"/>
          <p:cNvSpPr>
            <a:spLocks noGrp="1" noChangeArrowheads="1"/>
          </p:cNvSpPr>
          <p:nvPr>
            <p:ph type="body" idx="1"/>
          </p:nvPr>
        </p:nvSpPr>
        <p:spPr>
          <a:xfrm>
            <a:off x="914400" y="1143000"/>
            <a:ext cx="6477000" cy="3505200"/>
          </a:xfrm>
        </p:spPr>
        <p:txBody>
          <a:bodyPr/>
          <a:lstStyle/>
          <a:p>
            <a:pPr>
              <a:lnSpc>
                <a:spcPct val="90000"/>
              </a:lnSpc>
              <a:buClr>
                <a:schemeClr val="tx1"/>
              </a:buClr>
              <a:defRPr/>
            </a:pPr>
            <a:r>
              <a:rPr lang="en-US" sz="2000" dirty="0"/>
              <a:t>Recognizes contribution of wildlife resources to the nation and provides that their conservation receives equal consideration with other water resource project features</a:t>
            </a:r>
          </a:p>
          <a:p>
            <a:pPr>
              <a:lnSpc>
                <a:spcPct val="90000"/>
              </a:lnSpc>
              <a:buClr>
                <a:schemeClr val="tx1"/>
              </a:buClr>
              <a:defRPr/>
            </a:pPr>
            <a:r>
              <a:rPr lang="en-US" sz="2000" dirty="0"/>
              <a:t>Consultation with </a:t>
            </a:r>
            <a:r>
              <a:rPr lang="en-US" sz="2000" dirty="0" smtClean="0"/>
              <a:t>FWS, NMFS, and State </a:t>
            </a:r>
            <a:r>
              <a:rPr lang="en-US" sz="2000" dirty="0"/>
              <a:t>agencies required</a:t>
            </a:r>
          </a:p>
          <a:p>
            <a:pPr>
              <a:lnSpc>
                <a:spcPct val="90000"/>
              </a:lnSpc>
              <a:defRPr/>
            </a:pPr>
            <a:r>
              <a:rPr lang="en-US" sz="2000" dirty="0"/>
              <a:t>Consultation required throughout planning process</a:t>
            </a:r>
          </a:p>
          <a:p>
            <a:pPr>
              <a:lnSpc>
                <a:spcPct val="90000"/>
              </a:lnSpc>
              <a:buClr>
                <a:schemeClr val="tx1"/>
              </a:buClr>
              <a:defRPr/>
            </a:pPr>
            <a:r>
              <a:rPr lang="en-US" sz="2000" dirty="0"/>
              <a:t>FWCAR required as part of decision </a:t>
            </a:r>
            <a:r>
              <a:rPr lang="en-US" sz="2000" dirty="0" smtClean="0"/>
              <a:t>document (for new work dredging; not required for O &amp; M)</a:t>
            </a:r>
          </a:p>
          <a:p>
            <a:pPr>
              <a:lnSpc>
                <a:spcPct val="90000"/>
              </a:lnSpc>
              <a:buClr>
                <a:schemeClr val="tx1"/>
              </a:buClr>
              <a:defRPr/>
            </a:pPr>
            <a:endParaRPr lang="en-US" sz="2000" dirty="0" smtClean="0"/>
          </a:p>
          <a:p>
            <a:pPr>
              <a:lnSpc>
                <a:spcPct val="90000"/>
              </a:lnSpc>
              <a:buFontTx/>
              <a:buNone/>
              <a:defRPr/>
            </a:pPr>
            <a:endParaRPr lang="en-US" sz="2000" dirty="0"/>
          </a:p>
        </p:txBody>
      </p:sp>
      <p:pic>
        <p:nvPicPr>
          <p:cNvPr id="5" name="Picture 6" descr="http://www.ces.ncsu.edu/nreos/forest/feop/AWC/USFWS_RGB.jpg"/>
          <p:cNvPicPr>
            <a:picLocks noChangeAspect="1" noChangeArrowheads="1"/>
          </p:cNvPicPr>
          <p:nvPr/>
        </p:nvPicPr>
        <p:blipFill>
          <a:blip r:embed="rId2" cstate="print"/>
          <a:srcRect/>
          <a:stretch>
            <a:fillRect/>
          </a:stretch>
        </p:blipFill>
        <p:spPr bwMode="auto">
          <a:xfrm>
            <a:off x="7543800" y="1447800"/>
            <a:ext cx="1198541" cy="143442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ctrTitle"/>
          </p:nvPr>
        </p:nvSpPr>
        <p:spPr>
          <a:xfrm>
            <a:off x="304800" y="228600"/>
            <a:ext cx="8229600" cy="990600"/>
          </a:xfrm>
        </p:spPr>
        <p:txBody>
          <a:bodyPr/>
          <a:lstStyle/>
          <a:p>
            <a:r>
              <a:rPr lang="en-US" sz="2200" b="1" dirty="0">
                <a:solidFill>
                  <a:schemeClr val="tx1"/>
                </a:solidFill>
                <a:effectLst/>
              </a:rPr>
              <a:t>Magnuson-Stevens Fishery Management </a:t>
            </a:r>
            <a:r>
              <a:rPr lang="en-US" sz="2200" b="1" dirty="0" smtClean="0">
                <a:solidFill>
                  <a:schemeClr val="tx1"/>
                </a:solidFill>
                <a:effectLst/>
              </a:rPr>
              <a:t/>
            </a:r>
            <a:br>
              <a:rPr lang="en-US" sz="2200" b="1" dirty="0" smtClean="0">
                <a:solidFill>
                  <a:schemeClr val="tx1"/>
                </a:solidFill>
                <a:effectLst/>
              </a:rPr>
            </a:br>
            <a:r>
              <a:rPr lang="en-US" sz="2200" b="1" dirty="0" smtClean="0">
                <a:solidFill>
                  <a:schemeClr val="tx1"/>
                </a:solidFill>
                <a:effectLst/>
              </a:rPr>
              <a:t>&amp; </a:t>
            </a:r>
            <a:r>
              <a:rPr lang="en-US" sz="2200" b="1" dirty="0">
                <a:solidFill>
                  <a:schemeClr val="tx1"/>
                </a:solidFill>
                <a:effectLst/>
              </a:rPr>
              <a:t>Conservation Act 1956</a:t>
            </a:r>
          </a:p>
        </p:txBody>
      </p:sp>
      <p:sp>
        <p:nvSpPr>
          <p:cNvPr id="348164" name="Text Box 4"/>
          <p:cNvSpPr txBox="1">
            <a:spLocks noChangeArrowheads="1"/>
          </p:cNvSpPr>
          <p:nvPr/>
        </p:nvSpPr>
        <p:spPr bwMode="auto">
          <a:xfrm>
            <a:off x="609600" y="1371600"/>
            <a:ext cx="6248400" cy="1938992"/>
          </a:xfrm>
          <a:prstGeom prst="rect">
            <a:avLst/>
          </a:prstGeom>
          <a:noFill/>
          <a:ln w="9525">
            <a:noFill/>
            <a:miter lim="800000"/>
            <a:headEnd/>
            <a:tailEnd/>
          </a:ln>
          <a:effectLst/>
        </p:spPr>
        <p:txBody>
          <a:bodyPr>
            <a:spAutoFit/>
          </a:bodyPr>
          <a:lstStyle/>
          <a:p>
            <a:r>
              <a:rPr lang="en-US" sz="2000" b="1" dirty="0"/>
              <a:t>“</a:t>
            </a:r>
            <a:r>
              <a:rPr lang="en-US" sz="2000" dirty="0"/>
              <a:t>Promote the conservation and management of marine fisheries.”</a:t>
            </a:r>
          </a:p>
          <a:p>
            <a:pPr lvl="2">
              <a:buSzPct val="120000"/>
              <a:buFontTx/>
              <a:buChar char="•"/>
            </a:pPr>
            <a:r>
              <a:rPr lang="en-US" sz="2000" dirty="0"/>
              <a:t> Coastal populations</a:t>
            </a:r>
          </a:p>
          <a:p>
            <a:pPr lvl="2">
              <a:buSzPct val="120000"/>
              <a:buFontTx/>
              <a:buChar char="•"/>
            </a:pPr>
            <a:r>
              <a:rPr lang="en-US" sz="2000" dirty="0"/>
              <a:t> Anadromous species</a:t>
            </a:r>
          </a:p>
          <a:p>
            <a:pPr lvl="2">
              <a:buSzPct val="120000"/>
              <a:buFontTx/>
              <a:buChar char="•"/>
            </a:pPr>
            <a:r>
              <a:rPr lang="en-US" sz="2000" dirty="0"/>
              <a:t> Goal to optimize fisheries yields</a:t>
            </a:r>
          </a:p>
          <a:p>
            <a:pPr>
              <a:buSzPct val="120000"/>
              <a:buFontTx/>
              <a:buChar char="•"/>
            </a:pPr>
            <a:r>
              <a:rPr lang="en-US" sz="2000" dirty="0"/>
              <a:t> EFH regulations effective 1999</a:t>
            </a:r>
          </a:p>
        </p:txBody>
      </p:sp>
      <p:pic>
        <p:nvPicPr>
          <p:cNvPr id="114690" name="Picture 2" descr="http://www.fish4fun.com/images/reddrum.jpg"/>
          <p:cNvPicPr>
            <a:picLocks noChangeAspect="1" noChangeArrowheads="1"/>
          </p:cNvPicPr>
          <p:nvPr/>
        </p:nvPicPr>
        <p:blipFill>
          <a:blip r:embed="rId2" cstate="print"/>
          <a:srcRect/>
          <a:stretch>
            <a:fillRect/>
          </a:stretch>
        </p:blipFill>
        <p:spPr bwMode="auto">
          <a:xfrm>
            <a:off x="533400" y="3657600"/>
            <a:ext cx="2743200" cy="1298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4692" name="Picture 4" descr="http://endurancecharters.files.wordpress.com/2008/12/bluefish.jpg"/>
          <p:cNvPicPr>
            <a:picLocks noChangeAspect="1" noChangeArrowheads="1"/>
          </p:cNvPicPr>
          <p:nvPr/>
        </p:nvPicPr>
        <p:blipFill>
          <a:blip r:embed="rId3" cstate="print"/>
          <a:srcRect/>
          <a:stretch>
            <a:fillRect/>
          </a:stretch>
        </p:blipFill>
        <p:spPr bwMode="auto">
          <a:xfrm>
            <a:off x="4038600" y="3657600"/>
            <a:ext cx="3350172"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1295400" y="5029200"/>
            <a:ext cx="1000595" cy="307777"/>
          </a:xfrm>
          <a:prstGeom prst="rect">
            <a:avLst/>
          </a:prstGeom>
          <a:noFill/>
        </p:spPr>
        <p:txBody>
          <a:bodyPr wrap="none" rtlCol="0">
            <a:spAutoFit/>
          </a:bodyPr>
          <a:lstStyle/>
          <a:p>
            <a:r>
              <a:rPr lang="en-US" sz="1400" dirty="0" smtClean="0"/>
              <a:t>Red Drum</a:t>
            </a:r>
            <a:endParaRPr lang="en-US" sz="1400" dirty="0"/>
          </a:p>
        </p:txBody>
      </p:sp>
      <p:sp>
        <p:nvSpPr>
          <p:cNvPr id="10" name="TextBox 9"/>
          <p:cNvSpPr txBox="1"/>
          <p:nvPr/>
        </p:nvSpPr>
        <p:spPr>
          <a:xfrm>
            <a:off x="5257800" y="5029200"/>
            <a:ext cx="822661" cy="307777"/>
          </a:xfrm>
          <a:prstGeom prst="rect">
            <a:avLst/>
          </a:prstGeom>
          <a:noFill/>
        </p:spPr>
        <p:txBody>
          <a:bodyPr wrap="none" rtlCol="0">
            <a:spAutoFit/>
          </a:bodyPr>
          <a:lstStyle/>
          <a:p>
            <a:r>
              <a:rPr lang="en-US" sz="1400" dirty="0" smtClean="0"/>
              <a:t>Bluefish</a:t>
            </a:r>
            <a:endParaRPr lang="en-US"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533400" y="0"/>
            <a:ext cx="7772400" cy="1143000"/>
          </a:xfrm>
        </p:spPr>
        <p:txBody>
          <a:bodyPr/>
          <a:lstStyle/>
          <a:p>
            <a:pPr algn="ctr"/>
            <a:r>
              <a:rPr lang="en-US" sz="2200" b="1" dirty="0">
                <a:solidFill>
                  <a:schemeClr val="tx1"/>
                </a:solidFill>
                <a:effectLst/>
              </a:rPr>
              <a:t>Essential Fish Habitat</a:t>
            </a:r>
          </a:p>
        </p:txBody>
      </p:sp>
      <p:sp>
        <p:nvSpPr>
          <p:cNvPr id="342019" name="Rectangle 3"/>
          <p:cNvSpPr>
            <a:spLocks noGrp="1" noChangeArrowheads="1"/>
          </p:cNvSpPr>
          <p:nvPr>
            <p:ph type="body" idx="1"/>
          </p:nvPr>
        </p:nvSpPr>
        <p:spPr>
          <a:xfrm>
            <a:off x="685800" y="1295400"/>
            <a:ext cx="8229600" cy="3886200"/>
          </a:xfrm>
        </p:spPr>
        <p:txBody>
          <a:bodyPr/>
          <a:lstStyle/>
          <a:p>
            <a:pPr marL="457200" lvl="1" indent="-342900">
              <a:lnSpc>
                <a:spcPct val="90000"/>
              </a:lnSpc>
              <a:buSzPct val="120000"/>
              <a:buFontTx/>
              <a:buChar char="•"/>
            </a:pPr>
            <a:r>
              <a:rPr lang="en-US" sz="2000" dirty="0"/>
              <a:t>Federal Action agency required </a:t>
            </a:r>
            <a:r>
              <a:rPr lang="en-US" sz="2000" dirty="0" smtClean="0"/>
              <a:t>to </a:t>
            </a:r>
            <a:r>
              <a:rPr lang="en-US" sz="2000" dirty="0"/>
              <a:t>consult with </a:t>
            </a:r>
            <a:r>
              <a:rPr lang="en-US" sz="2000" dirty="0" smtClean="0"/>
              <a:t>NMFS, Habitat Conservation Division (HCD) (i.e. NOAA Fisheries) for</a:t>
            </a:r>
            <a:r>
              <a:rPr lang="en-US" sz="2000" dirty="0"/>
              <a:t>:</a:t>
            </a:r>
          </a:p>
          <a:p>
            <a:pPr lvl="2">
              <a:lnSpc>
                <a:spcPct val="90000"/>
              </a:lnSpc>
              <a:buFont typeface="Wingdings" pitchFamily="2" charset="2"/>
              <a:buChar char="Ø"/>
            </a:pPr>
            <a:r>
              <a:rPr lang="en-US" sz="2000" dirty="0"/>
              <a:t>Actions with potential to adversely impact  EFHs (reduction of quality or quantity)</a:t>
            </a:r>
          </a:p>
          <a:p>
            <a:pPr marL="457200" lvl="1" indent="-342900">
              <a:lnSpc>
                <a:spcPct val="90000"/>
              </a:lnSpc>
              <a:buSzPct val="120000"/>
              <a:buFontTx/>
              <a:buChar char="•"/>
            </a:pPr>
            <a:r>
              <a:rPr lang="en-US" sz="2000" dirty="0" smtClean="0"/>
              <a:t>NMFS </a:t>
            </a:r>
            <a:r>
              <a:rPr lang="en-US" sz="2000" dirty="0"/>
              <a:t>provides conservation recommendations</a:t>
            </a:r>
          </a:p>
          <a:p>
            <a:pPr marL="457200" lvl="1" indent="-342900">
              <a:lnSpc>
                <a:spcPct val="90000"/>
              </a:lnSpc>
              <a:buSzPct val="120000"/>
              <a:buFontTx/>
              <a:buChar char="•"/>
            </a:pPr>
            <a:r>
              <a:rPr lang="en-US" sz="2000" dirty="0"/>
              <a:t>Agency must </a:t>
            </a:r>
            <a:r>
              <a:rPr lang="en-US" sz="2000" dirty="0" smtClean="0"/>
              <a:t>respond (ex. Mobile District MOA)</a:t>
            </a:r>
            <a:endParaRPr lang="en-US" sz="2000" dirty="0"/>
          </a:p>
        </p:txBody>
      </p:sp>
      <p:pic>
        <p:nvPicPr>
          <p:cNvPr id="113666" name="Picture 2" descr="National Oceanic and Atmospheric Administration"/>
          <p:cNvPicPr>
            <a:picLocks noChangeAspect="1" noChangeArrowheads="1"/>
          </p:cNvPicPr>
          <p:nvPr/>
        </p:nvPicPr>
        <p:blipFill>
          <a:blip r:embed="rId3" cstate="print"/>
          <a:srcRect/>
          <a:stretch>
            <a:fillRect/>
          </a:stretch>
        </p:blipFill>
        <p:spPr bwMode="auto">
          <a:xfrm>
            <a:off x="1295400" y="3505200"/>
            <a:ext cx="7181850" cy="638877"/>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381000" y="0"/>
            <a:ext cx="8229600" cy="1187450"/>
          </a:xfrm>
        </p:spPr>
        <p:txBody>
          <a:bodyPr/>
          <a:lstStyle/>
          <a:p>
            <a:r>
              <a:rPr lang="en-US" sz="2200" b="1" dirty="0">
                <a:solidFill>
                  <a:schemeClr val="tx1"/>
                </a:solidFill>
                <a:effectLst/>
              </a:rPr>
              <a:t>Migratory Bird Treaty Act 1918</a:t>
            </a:r>
            <a:r>
              <a:rPr lang="en-US" sz="2200" b="1" i="1" dirty="0">
                <a:solidFill>
                  <a:schemeClr val="tx1"/>
                </a:solidFill>
              </a:rPr>
              <a:t> </a:t>
            </a:r>
          </a:p>
        </p:txBody>
      </p:sp>
      <p:sp>
        <p:nvSpPr>
          <p:cNvPr id="358403" name="Rectangle 3"/>
          <p:cNvSpPr>
            <a:spLocks noGrp="1" noChangeArrowheads="1"/>
          </p:cNvSpPr>
          <p:nvPr>
            <p:ph type="subTitle" idx="1"/>
          </p:nvPr>
        </p:nvSpPr>
        <p:spPr>
          <a:xfrm>
            <a:off x="609600" y="1371600"/>
            <a:ext cx="8001000" cy="3733800"/>
          </a:xfrm>
        </p:spPr>
        <p:txBody>
          <a:bodyPr/>
          <a:lstStyle/>
          <a:p>
            <a:pPr algn="l">
              <a:lnSpc>
                <a:spcPct val="90000"/>
              </a:lnSpc>
              <a:buFontTx/>
              <a:buChar char="•"/>
            </a:pPr>
            <a:r>
              <a:rPr lang="en-US" sz="2000" b="1" dirty="0"/>
              <a:t> </a:t>
            </a:r>
            <a:r>
              <a:rPr lang="en-US" sz="1800" dirty="0"/>
              <a:t>Prohibits harassment of listed migratory birds</a:t>
            </a:r>
          </a:p>
          <a:p>
            <a:pPr algn="l">
              <a:lnSpc>
                <a:spcPct val="90000"/>
              </a:lnSpc>
              <a:buFontTx/>
              <a:buChar char="•"/>
            </a:pPr>
            <a:r>
              <a:rPr lang="en-US" sz="1800" dirty="0"/>
              <a:t> Avoid areas of active nesting</a:t>
            </a:r>
          </a:p>
          <a:p>
            <a:pPr algn="l">
              <a:lnSpc>
                <a:spcPct val="90000"/>
              </a:lnSpc>
              <a:buFontTx/>
              <a:buChar char="•"/>
            </a:pPr>
            <a:r>
              <a:rPr lang="en-US" sz="1800" dirty="0"/>
              <a:t> Requires shorebird nesting surveys</a:t>
            </a:r>
          </a:p>
          <a:p>
            <a:pPr algn="l">
              <a:lnSpc>
                <a:spcPct val="90000"/>
              </a:lnSpc>
              <a:buFontTx/>
              <a:buChar char="•"/>
            </a:pPr>
            <a:r>
              <a:rPr lang="en-US" sz="1800" dirty="0"/>
              <a:t> Requires development of shorebird management plans</a:t>
            </a:r>
          </a:p>
          <a:p>
            <a:pPr algn="l">
              <a:lnSpc>
                <a:spcPct val="90000"/>
              </a:lnSpc>
              <a:buClr>
                <a:schemeClr val="accent1"/>
              </a:buClr>
              <a:buFont typeface="Wingdings" pitchFamily="2" charset="2"/>
              <a:buNone/>
            </a:pPr>
            <a:endParaRPr lang="en-US" sz="2800" dirty="0">
              <a:solidFill>
                <a:srgbClr val="FF3300"/>
              </a:solidFill>
            </a:endParaRPr>
          </a:p>
        </p:txBody>
      </p:sp>
      <p:pic>
        <p:nvPicPr>
          <p:cNvPr id="4" name="Picture 5" descr="bird island"/>
          <p:cNvPicPr>
            <a:picLocks noChangeAspect="1" noChangeArrowheads="1"/>
          </p:cNvPicPr>
          <p:nvPr/>
        </p:nvPicPr>
        <p:blipFill>
          <a:blip r:embed="rId3" cstate="print"/>
          <a:srcRect/>
          <a:stretch>
            <a:fillRect/>
          </a:stretch>
        </p:blipFill>
        <p:spPr bwMode="auto">
          <a:xfrm>
            <a:off x="990600" y="2971800"/>
            <a:ext cx="5695754" cy="19820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descr="http://www.ces.ncsu.edu/nreos/forest/feop/AWC/USFWS_RGB.jpg"/>
          <p:cNvPicPr>
            <a:picLocks noChangeAspect="1" noChangeArrowheads="1"/>
          </p:cNvPicPr>
          <p:nvPr/>
        </p:nvPicPr>
        <p:blipFill>
          <a:blip r:embed="rId4" cstate="print"/>
          <a:srcRect/>
          <a:stretch>
            <a:fillRect/>
          </a:stretch>
        </p:blipFill>
        <p:spPr bwMode="auto">
          <a:xfrm>
            <a:off x="7010400" y="1828800"/>
            <a:ext cx="943864" cy="112962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ctrTitle"/>
          </p:nvPr>
        </p:nvSpPr>
        <p:spPr>
          <a:xfrm>
            <a:off x="457200" y="336550"/>
            <a:ext cx="8229600" cy="1035050"/>
          </a:xfrm>
        </p:spPr>
        <p:txBody>
          <a:bodyPr/>
          <a:lstStyle/>
          <a:p>
            <a:r>
              <a:rPr lang="en-US" dirty="0">
                <a:solidFill>
                  <a:schemeClr val="tx1"/>
                </a:solidFill>
              </a:rPr>
              <a:t>Cultural Resource Laws</a:t>
            </a:r>
          </a:p>
        </p:txBody>
      </p:sp>
      <p:sp>
        <p:nvSpPr>
          <p:cNvPr id="401411" name="Rectangle 3"/>
          <p:cNvSpPr>
            <a:spLocks noGrp="1" noChangeArrowheads="1"/>
          </p:cNvSpPr>
          <p:nvPr>
            <p:ph type="subTitle" idx="1"/>
          </p:nvPr>
        </p:nvSpPr>
        <p:spPr>
          <a:xfrm>
            <a:off x="533400" y="4648200"/>
            <a:ext cx="4267200" cy="1524000"/>
          </a:xfrm>
        </p:spPr>
        <p:txBody>
          <a:bodyPr/>
          <a:lstStyle/>
          <a:p>
            <a:endParaRPr lang="en-US" sz="3600" dirty="0">
              <a:solidFill>
                <a:srgbClr val="FF9900"/>
              </a:solidFill>
            </a:endParaRPr>
          </a:p>
          <a:p>
            <a:pPr algn="l"/>
            <a:r>
              <a:rPr lang="en-US" dirty="0">
                <a:solidFill>
                  <a:srgbClr val="FF3300"/>
                </a:solidFill>
              </a:rPr>
              <a:t>http://www.achp.gov</a:t>
            </a:r>
          </a:p>
        </p:txBody>
      </p:sp>
      <p:sp>
        <p:nvSpPr>
          <p:cNvPr id="401412" name="Text Box 4"/>
          <p:cNvSpPr txBox="1">
            <a:spLocks noChangeArrowheads="1"/>
          </p:cNvSpPr>
          <p:nvPr/>
        </p:nvSpPr>
        <p:spPr bwMode="auto">
          <a:xfrm>
            <a:off x="0" y="3505200"/>
            <a:ext cx="8915400" cy="750888"/>
          </a:xfrm>
          <a:prstGeom prst="rect">
            <a:avLst/>
          </a:prstGeom>
          <a:noFill/>
          <a:ln w="9525">
            <a:noFill/>
            <a:miter lim="800000"/>
            <a:headEnd/>
            <a:tailEnd/>
          </a:ln>
          <a:effectLst/>
        </p:spPr>
        <p:txBody>
          <a:bodyPr>
            <a:spAutoFit/>
          </a:bodyPr>
          <a:lstStyle/>
          <a:p>
            <a:pPr algn="ctr" eaLnBrk="1" hangingPunct="1">
              <a:lnSpc>
                <a:spcPct val="90000"/>
              </a:lnSpc>
              <a:spcBef>
                <a:spcPct val="50000"/>
              </a:spcBef>
            </a:pPr>
            <a:r>
              <a:rPr lang="en-US" sz="4800">
                <a:latin typeface="Times New Roman" pitchFamily="18" charset="0"/>
              </a:rPr>
              <a:t>    </a:t>
            </a:r>
          </a:p>
        </p:txBody>
      </p:sp>
      <p:sp>
        <p:nvSpPr>
          <p:cNvPr id="401413" name="Rectangle 5"/>
          <p:cNvSpPr>
            <a:spLocks noChangeArrowheads="1"/>
          </p:cNvSpPr>
          <p:nvPr/>
        </p:nvSpPr>
        <p:spPr bwMode="auto">
          <a:xfrm>
            <a:off x="685800" y="1905000"/>
            <a:ext cx="8001000" cy="1938992"/>
          </a:xfrm>
          <a:prstGeom prst="rect">
            <a:avLst/>
          </a:prstGeom>
          <a:noFill/>
          <a:ln w="12700">
            <a:noFill/>
            <a:miter lim="800000"/>
            <a:headEnd type="none" w="sm" len="sm"/>
            <a:tailEnd type="none" w="sm" len="sm"/>
          </a:ln>
          <a:effectLst/>
        </p:spPr>
        <p:txBody>
          <a:bodyPr>
            <a:spAutoFit/>
          </a:bodyPr>
          <a:lstStyle/>
          <a:p>
            <a:pPr>
              <a:spcBef>
                <a:spcPct val="50000"/>
              </a:spcBef>
            </a:pPr>
            <a:r>
              <a:rPr lang="en-US" sz="2400" dirty="0"/>
              <a:t>Cultural resources are elements of our environment which have been made, built, altered or modified in some way, left behind as physical remains, or considered to sustain a cultural identity (both physical and non-physical), by humans</a:t>
            </a:r>
          </a:p>
        </p:txBody>
      </p:sp>
      <p:pic>
        <p:nvPicPr>
          <p:cNvPr id="401414" name="Picture 6"/>
          <p:cNvPicPr>
            <a:picLocks noChangeArrowheads="1"/>
          </p:cNvPicPr>
          <p:nvPr/>
        </p:nvPicPr>
        <p:blipFill>
          <a:blip r:embed="rId2" cstate="print"/>
          <a:srcRect/>
          <a:stretch>
            <a:fillRect/>
          </a:stretch>
        </p:blipFill>
        <p:spPr bwMode="auto">
          <a:xfrm>
            <a:off x="4800600" y="3657600"/>
            <a:ext cx="2895600" cy="220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b="1" dirty="0" smtClean="0">
                <a:solidFill>
                  <a:schemeClr val="tx1"/>
                </a:solidFill>
              </a:rPr>
              <a:t>National Historic Preservation Act</a:t>
            </a:r>
            <a:r>
              <a:rPr lang="en-US" sz="2200" b="1" dirty="0" smtClean="0">
                <a:solidFill>
                  <a:schemeClr val="accent2">
                    <a:lumMod val="75000"/>
                  </a:schemeClr>
                </a:solidFill>
              </a:rPr>
              <a:t> </a:t>
            </a:r>
            <a:r>
              <a:rPr lang="en-US" sz="2200" b="1" dirty="0" smtClean="0">
                <a:solidFill>
                  <a:schemeClr val="tx1"/>
                </a:solidFill>
              </a:rPr>
              <a:t>1966</a:t>
            </a:r>
            <a:endParaRPr lang="en-US" sz="2200" dirty="0"/>
          </a:p>
        </p:txBody>
      </p:sp>
      <p:sp>
        <p:nvSpPr>
          <p:cNvPr id="3" name="Content Placeholder 2"/>
          <p:cNvSpPr>
            <a:spLocks noGrp="1"/>
          </p:cNvSpPr>
          <p:nvPr>
            <p:ph idx="1"/>
          </p:nvPr>
        </p:nvSpPr>
        <p:spPr/>
        <p:txBody>
          <a:bodyPr/>
          <a:lstStyle/>
          <a:p>
            <a:r>
              <a:rPr lang="en-US" sz="2000" dirty="0" smtClean="0"/>
              <a:t>State Historic Preservation Officer (SHPO)</a:t>
            </a:r>
          </a:p>
          <a:p>
            <a:r>
              <a:rPr lang="en-US" sz="2000" dirty="0" smtClean="0"/>
              <a:t>Tribal Historic Preservation Officer (THPO)</a:t>
            </a:r>
          </a:p>
          <a:p>
            <a:r>
              <a:rPr lang="en-US" sz="2000" dirty="0" smtClean="0"/>
              <a:t>Section 106 Consultation</a:t>
            </a:r>
          </a:p>
          <a:p>
            <a:pPr lvl="1"/>
            <a:r>
              <a:rPr lang="en-US" sz="2000" dirty="0" smtClean="0"/>
              <a:t>Mandates procedural steps in consideration of effects</a:t>
            </a:r>
          </a:p>
          <a:p>
            <a:pPr lvl="1"/>
            <a:r>
              <a:rPr lang="en-US" sz="2000" dirty="0" smtClean="0"/>
              <a:t>Does not prevent action</a:t>
            </a:r>
            <a:endParaRPr lang="en-US" sz="2000" dirty="0"/>
          </a:p>
        </p:txBody>
      </p:sp>
      <p:pic>
        <p:nvPicPr>
          <p:cNvPr id="5" name="Picture 4" descr="logo circle 3color.jpg"/>
          <p:cNvPicPr>
            <a:picLocks noChangeAspect="1"/>
          </p:cNvPicPr>
          <p:nvPr/>
        </p:nvPicPr>
        <p:blipFill>
          <a:blip r:embed="rId2" cstate="print"/>
          <a:stretch>
            <a:fillRect/>
          </a:stretch>
        </p:blipFill>
        <p:spPr>
          <a:xfrm>
            <a:off x="685800" y="3733800"/>
            <a:ext cx="1505712" cy="1505712"/>
          </a:xfrm>
          <a:prstGeom prst="rect">
            <a:avLst/>
          </a:prstGeom>
        </p:spPr>
      </p:pic>
      <p:pic>
        <p:nvPicPr>
          <p:cNvPr id="24580" name="Picture 4" descr="http://mdah.state.ms.us/admin/images/mdah_header.gif">
            <a:hlinkClick r:id="rId3"/>
          </p:cNvPr>
          <p:cNvPicPr>
            <a:picLocks noChangeAspect="1" noChangeArrowheads="1"/>
          </p:cNvPicPr>
          <p:nvPr/>
        </p:nvPicPr>
        <p:blipFill>
          <a:blip r:embed="rId4" cstate="print"/>
          <a:srcRect/>
          <a:stretch>
            <a:fillRect/>
          </a:stretch>
        </p:blipFill>
        <p:spPr bwMode="auto">
          <a:xfrm>
            <a:off x="2362200" y="3429000"/>
            <a:ext cx="5524500" cy="619126"/>
          </a:xfrm>
          <a:prstGeom prst="rect">
            <a:avLst/>
          </a:prstGeom>
          <a:noFill/>
        </p:spPr>
      </p:pic>
      <p:pic>
        <p:nvPicPr>
          <p:cNvPr id="24582" name="Picture 6" descr="Florida Historical Commission"/>
          <p:cNvPicPr>
            <a:picLocks noChangeAspect="1" noChangeArrowheads="1"/>
          </p:cNvPicPr>
          <p:nvPr/>
        </p:nvPicPr>
        <p:blipFill>
          <a:blip r:embed="rId5" cstate="print"/>
          <a:srcRect/>
          <a:stretch>
            <a:fillRect/>
          </a:stretch>
        </p:blipFill>
        <p:spPr bwMode="auto">
          <a:xfrm>
            <a:off x="2971800" y="4191000"/>
            <a:ext cx="4286250" cy="179070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09600" y="228600"/>
            <a:ext cx="8153400" cy="838200"/>
          </a:xfrm>
        </p:spPr>
        <p:txBody>
          <a:bodyPr/>
          <a:lstStyle/>
          <a:p>
            <a:r>
              <a:rPr lang="en-US" sz="2200" b="1" dirty="0" smtClean="0">
                <a:solidFill>
                  <a:schemeClr val="tx1"/>
                </a:solidFill>
              </a:rPr>
              <a:t>Clean Water Act 1977</a:t>
            </a:r>
          </a:p>
        </p:txBody>
      </p:sp>
      <p:sp>
        <p:nvSpPr>
          <p:cNvPr id="29699" name="Rectangle 3"/>
          <p:cNvSpPr>
            <a:spLocks noGrp="1" noChangeArrowheads="1"/>
          </p:cNvSpPr>
          <p:nvPr>
            <p:ph type="subTitle" idx="1"/>
          </p:nvPr>
        </p:nvSpPr>
        <p:spPr>
          <a:xfrm>
            <a:off x="533400" y="1143000"/>
            <a:ext cx="8001000" cy="4191000"/>
          </a:xfrm>
        </p:spPr>
        <p:txBody>
          <a:bodyPr/>
          <a:lstStyle/>
          <a:p>
            <a:pPr algn="l">
              <a:lnSpc>
                <a:spcPct val="90000"/>
              </a:lnSpc>
              <a:buFont typeface="Wingdings" pitchFamily="2" charset="2"/>
              <a:buChar char="Ø"/>
            </a:pPr>
            <a:r>
              <a:rPr lang="en-US" sz="2000" dirty="0" smtClean="0"/>
              <a:t> CWA is the principle law governing pollution control and water quality of the nation’s waterways</a:t>
            </a:r>
          </a:p>
          <a:p>
            <a:pPr algn="l">
              <a:lnSpc>
                <a:spcPct val="90000"/>
              </a:lnSpc>
              <a:buFont typeface="Wingdings" pitchFamily="2" charset="2"/>
              <a:buChar char="Ø"/>
            </a:pPr>
            <a:r>
              <a:rPr lang="en-US" sz="2000" dirty="0" smtClean="0"/>
              <a:t> The main purpose is to restore/maintain the chemical, physical and biological integrity of the nation’s waters</a:t>
            </a:r>
          </a:p>
          <a:p>
            <a:pPr algn="l">
              <a:lnSpc>
                <a:spcPct val="90000"/>
              </a:lnSpc>
              <a:buFont typeface="Wingdings" pitchFamily="2" charset="2"/>
              <a:buChar char="Ø"/>
            </a:pPr>
            <a:r>
              <a:rPr lang="en-US" sz="2000" dirty="0" smtClean="0"/>
              <a:t> Regulates placement of dredged or fill material in Waters of the US</a:t>
            </a:r>
          </a:p>
          <a:p>
            <a:pPr algn="l">
              <a:lnSpc>
                <a:spcPct val="90000"/>
              </a:lnSpc>
              <a:buFont typeface="Wingdings" pitchFamily="2" charset="2"/>
              <a:buChar char="Ø"/>
            </a:pPr>
            <a:r>
              <a:rPr lang="en-US" sz="2000" dirty="0" smtClean="0"/>
              <a:t> Defines USACE Regulatory Authority</a:t>
            </a:r>
          </a:p>
        </p:txBody>
      </p:sp>
      <p:sp>
        <p:nvSpPr>
          <p:cNvPr id="29700" name="Text Box 4"/>
          <p:cNvSpPr txBox="1">
            <a:spLocks noChangeArrowheads="1"/>
          </p:cNvSpPr>
          <p:nvPr/>
        </p:nvSpPr>
        <p:spPr bwMode="auto">
          <a:xfrm>
            <a:off x="2057400" y="4267200"/>
            <a:ext cx="5334000" cy="530225"/>
          </a:xfrm>
          <a:prstGeom prst="rect">
            <a:avLst/>
          </a:prstGeom>
          <a:noFill/>
          <a:ln w="9525">
            <a:noFill/>
            <a:miter lim="800000"/>
            <a:headEnd/>
            <a:tailEnd/>
          </a:ln>
        </p:spPr>
        <p:txBody>
          <a:bodyPr>
            <a:spAutoFit/>
          </a:bodyPr>
          <a:lstStyle/>
          <a:p>
            <a:pPr>
              <a:lnSpc>
                <a:spcPct val="90000"/>
              </a:lnSpc>
              <a:spcBef>
                <a:spcPct val="50000"/>
              </a:spcBef>
            </a:pPr>
            <a:endParaRPr lang="en-US" sz="3200" dirty="0">
              <a:solidFill>
                <a:srgbClr val="FFFF00"/>
              </a:solidFill>
              <a:latin typeface="Times New Roman" pitchFamily="18" charset="0"/>
            </a:endParaRPr>
          </a:p>
        </p:txBody>
      </p:sp>
      <p:pic>
        <p:nvPicPr>
          <p:cNvPr id="103426" name="Picture 2" descr="Alabama Department of Environmental Management"/>
          <p:cNvPicPr>
            <a:picLocks noChangeAspect="1" noChangeArrowheads="1"/>
          </p:cNvPicPr>
          <p:nvPr/>
        </p:nvPicPr>
        <p:blipFill>
          <a:blip r:embed="rId2" cstate="print"/>
          <a:srcRect/>
          <a:stretch>
            <a:fillRect/>
          </a:stretch>
        </p:blipFill>
        <p:spPr bwMode="auto">
          <a:xfrm>
            <a:off x="228600" y="4191000"/>
            <a:ext cx="5915025" cy="571501"/>
          </a:xfrm>
          <a:prstGeom prst="rect">
            <a:avLst/>
          </a:prstGeom>
          <a:noFill/>
        </p:spPr>
      </p:pic>
      <p:pic>
        <p:nvPicPr>
          <p:cNvPr id="103434" name="Picture 10" descr="http://www.deq.state.ms.us/MDEQ.nsf/deq1.jpg"/>
          <p:cNvPicPr>
            <a:picLocks noChangeAspect="1" noChangeArrowheads="1"/>
          </p:cNvPicPr>
          <p:nvPr/>
        </p:nvPicPr>
        <p:blipFill>
          <a:blip r:embed="rId3" cstate="print"/>
          <a:srcRect/>
          <a:stretch>
            <a:fillRect/>
          </a:stretch>
        </p:blipFill>
        <p:spPr bwMode="auto">
          <a:xfrm>
            <a:off x="3962400" y="3048000"/>
            <a:ext cx="4953000" cy="1047750"/>
          </a:xfrm>
          <a:prstGeom prst="rect">
            <a:avLst/>
          </a:prstGeom>
          <a:noFill/>
        </p:spPr>
      </p:pic>
      <p:pic>
        <p:nvPicPr>
          <p:cNvPr id="103436" name="Picture 12" descr="DMR banner"/>
          <p:cNvPicPr>
            <a:picLocks noChangeAspect="1" noChangeArrowheads="1"/>
          </p:cNvPicPr>
          <p:nvPr/>
        </p:nvPicPr>
        <p:blipFill>
          <a:blip r:embed="rId4" cstate="print"/>
          <a:srcRect/>
          <a:stretch>
            <a:fillRect/>
          </a:stretch>
        </p:blipFill>
        <p:spPr bwMode="auto">
          <a:xfrm>
            <a:off x="1828800" y="4876800"/>
            <a:ext cx="5181600" cy="1230630"/>
          </a:xfrm>
          <a:prstGeom prst="rect">
            <a:avLst/>
          </a:prstGeom>
          <a:noFill/>
        </p:spPr>
      </p:pic>
      <p:grpSp>
        <p:nvGrpSpPr>
          <p:cNvPr id="14" name="Group 13"/>
          <p:cNvGrpSpPr/>
          <p:nvPr/>
        </p:nvGrpSpPr>
        <p:grpSpPr>
          <a:xfrm>
            <a:off x="685800" y="3200400"/>
            <a:ext cx="3038475" cy="609600"/>
            <a:chOff x="5715000" y="5029200"/>
            <a:chExt cx="3038475" cy="609600"/>
          </a:xfrm>
        </p:grpSpPr>
        <p:pic>
          <p:nvPicPr>
            <p:cNvPr id="103440" name="Picture 16" descr="MyFlorida.com">
              <a:hlinkClick r:id="rId5"/>
            </p:cNvPr>
            <p:cNvPicPr>
              <a:picLocks noChangeAspect="1" noChangeArrowheads="1"/>
            </p:cNvPicPr>
            <p:nvPr/>
          </p:nvPicPr>
          <p:blipFill>
            <a:blip r:embed="rId6" cstate="print"/>
            <a:srcRect/>
            <a:stretch>
              <a:fillRect/>
            </a:stretch>
          </p:blipFill>
          <p:spPr bwMode="auto">
            <a:xfrm>
              <a:off x="5715000" y="5029200"/>
              <a:ext cx="1123950" cy="609600"/>
            </a:xfrm>
            <a:prstGeom prst="rect">
              <a:avLst/>
            </a:prstGeom>
            <a:noFill/>
          </p:spPr>
        </p:pic>
        <p:pic>
          <p:nvPicPr>
            <p:cNvPr id="103430" name="Picture 6" descr="Florida Department of Environmental Protection"/>
            <p:cNvPicPr>
              <a:picLocks noChangeAspect="1" noChangeArrowheads="1"/>
            </p:cNvPicPr>
            <p:nvPr/>
          </p:nvPicPr>
          <p:blipFill>
            <a:blip r:embed="rId7" cstate="print"/>
            <a:srcRect/>
            <a:stretch>
              <a:fillRect/>
            </a:stretch>
          </p:blipFill>
          <p:spPr bwMode="auto">
            <a:xfrm>
              <a:off x="6781800" y="5029200"/>
              <a:ext cx="1971675" cy="609600"/>
            </a:xfrm>
            <a:prstGeom prst="rect">
              <a:avLst/>
            </a:prstGeom>
            <a:noFill/>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04800" y="152400"/>
            <a:ext cx="8382000" cy="1050925"/>
          </a:xfrm>
        </p:spPr>
        <p:txBody>
          <a:bodyPr/>
          <a:lstStyle/>
          <a:p>
            <a:r>
              <a:rPr lang="en-US" sz="2200" b="1" dirty="0" smtClean="0">
                <a:solidFill>
                  <a:schemeClr val="tx1"/>
                </a:solidFill>
              </a:rPr>
              <a:t>Clean Water Act 1977</a:t>
            </a:r>
          </a:p>
        </p:txBody>
      </p:sp>
      <p:sp>
        <p:nvSpPr>
          <p:cNvPr id="217091" name="Rectangle 3"/>
          <p:cNvSpPr>
            <a:spLocks noGrp="1" noChangeArrowheads="1"/>
          </p:cNvSpPr>
          <p:nvPr>
            <p:ph type="body" idx="1"/>
          </p:nvPr>
        </p:nvSpPr>
        <p:spPr>
          <a:xfrm>
            <a:off x="457200" y="762000"/>
            <a:ext cx="8153400" cy="5257800"/>
          </a:xfrm>
        </p:spPr>
        <p:txBody>
          <a:bodyPr/>
          <a:lstStyle/>
          <a:p>
            <a:pPr>
              <a:lnSpc>
                <a:spcPct val="90000"/>
              </a:lnSpc>
              <a:buFontTx/>
              <a:buNone/>
              <a:defRPr/>
            </a:pPr>
            <a:endParaRPr lang="en-US" sz="2400" dirty="0"/>
          </a:p>
          <a:p>
            <a:pPr>
              <a:lnSpc>
                <a:spcPct val="90000"/>
              </a:lnSpc>
              <a:defRPr/>
            </a:pPr>
            <a:r>
              <a:rPr lang="en-US" sz="2000" dirty="0"/>
              <a:t>Section 401- State  certification required for a project to be in compliance with established effluent limitations and water quality standards of the State</a:t>
            </a:r>
          </a:p>
          <a:p>
            <a:pPr>
              <a:lnSpc>
                <a:spcPct val="90000"/>
              </a:lnSpc>
              <a:defRPr/>
            </a:pPr>
            <a:r>
              <a:rPr lang="en-US" sz="2000" dirty="0"/>
              <a:t>Section 402 – NPDES (</a:t>
            </a:r>
            <a:r>
              <a:rPr lang="en-US" sz="2000" dirty="0" smtClean="0"/>
              <a:t>DA </a:t>
            </a:r>
            <a:r>
              <a:rPr lang="en-US" sz="2000" dirty="0"/>
              <a:t>construction not use)</a:t>
            </a:r>
          </a:p>
          <a:p>
            <a:pPr>
              <a:lnSpc>
                <a:spcPct val="90000"/>
              </a:lnSpc>
              <a:defRPr/>
            </a:pPr>
            <a:r>
              <a:rPr lang="en-US" sz="2000" dirty="0"/>
              <a:t>Section 404 – Discharge of dredged or fill material (includes effluent from upland DAs)</a:t>
            </a:r>
          </a:p>
          <a:p>
            <a:pPr lvl="1">
              <a:lnSpc>
                <a:spcPct val="90000"/>
              </a:lnSpc>
              <a:buSzPct val="120000"/>
              <a:buFontTx/>
              <a:buChar char="•"/>
              <a:defRPr/>
            </a:pPr>
            <a:r>
              <a:rPr lang="en-US" sz="2000" dirty="0"/>
              <a:t>Section 404(b)(1) Guidelines – </a:t>
            </a:r>
            <a:r>
              <a:rPr lang="en-US" sz="2000" dirty="0" smtClean="0"/>
              <a:t>USACE </a:t>
            </a:r>
            <a:r>
              <a:rPr lang="en-US" sz="2000" dirty="0"/>
              <a:t>projects must comply</a:t>
            </a:r>
          </a:p>
          <a:p>
            <a:pPr>
              <a:lnSpc>
                <a:spcPct val="90000"/>
              </a:lnSpc>
              <a:defRPr/>
            </a:pPr>
            <a:r>
              <a:rPr lang="en-US" sz="2000" dirty="0"/>
              <a:t>Fill (beneficial use) within ocean waters is </a:t>
            </a:r>
            <a:r>
              <a:rPr lang="en-US" sz="2000" dirty="0" smtClean="0"/>
              <a:t>addressed </a:t>
            </a:r>
            <a:r>
              <a:rPr lang="en-US" sz="2000" dirty="0"/>
              <a:t>under the Clean Water Act</a:t>
            </a:r>
          </a:p>
          <a:p>
            <a:pPr>
              <a:lnSpc>
                <a:spcPct val="90000"/>
              </a:lnSpc>
              <a:buClr>
                <a:schemeClr val="tx2"/>
              </a:buClr>
              <a:defRPr/>
            </a:pPr>
            <a:endParaRPr lang="en-US" sz="2400" dirty="0">
              <a:solidFill>
                <a:srgbClr val="FFFF00"/>
              </a:solidFill>
            </a:endParaRPr>
          </a:p>
          <a:p>
            <a:pPr lvl="1">
              <a:lnSpc>
                <a:spcPct val="90000"/>
              </a:lnSpc>
              <a:buClr>
                <a:schemeClr val="tx2"/>
              </a:buClr>
              <a:buFont typeface="Tahoma" charset="0"/>
              <a:buNone/>
              <a:defRPr/>
            </a:pPr>
            <a:endParaRPr lang="en-US" sz="2000" dirty="0"/>
          </a:p>
        </p:txBody>
      </p:sp>
      <p:grpSp>
        <p:nvGrpSpPr>
          <p:cNvPr id="4" name="Group 3"/>
          <p:cNvGrpSpPr/>
          <p:nvPr/>
        </p:nvGrpSpPr>
        <p:grpSpPr>
          <a:xfrm>
            <a:off x="1066800" y="4038600"/>
            <a:ext cx="3038475" cy="609600"/>
            <a:chOff x="5715000" y="5029200"/>
            <a:chExt cx="3038475" cy="609600"/>
          </a:xfrm>
        </p:grpSpPr>
        <p:pic>
          <p:nvPicPr>
            <p:cNvPr id="5" name="Picture 16" descr="MyFlorida.com">
              <a:hlinkClick r:id="rId3"/>
            </p:cNvPr>
            <p:cNvPicPr>
              <a:picLocks noChangeAspect="1" noChangeArrowheads="1"/>
            </p:cNvPicPr>
            <p:nvPr/>
          </p:nvPicPr>
          <p:blipFill>
            <a:blip r:embed="rId4" cstate="print"/>
            <a:srcRect/>
            <a:stretch>
              <a:fillRect/>
            </a:stretch>
          </p:blipFill>
          <p:spPr bwMode="auto">
            <a:xfrm>
              <a:off x="5715000" y="5029200"/>
              <a:ext cx="1123950" cy="609600"/>
            </a:xfrm>
            <a:prstGeom prst="rect">
              <a:avLst/>
            </a:prstGeom>
            <a:noFill/>
          </p:spPr>
        </p:pic>
        <p:pic>
          <p:nvPicPr>
            <p:cNvPr id="6" name="Picture 6" descr="Florida Department of Environmental Protection"/>
            <p:cNvPicPr>
              <a:picLocks noChangeAspect="1" noChangeArrowheads="1"/>
            </p:cNvPicPr>
            <p:nvPr/>
          </p:nvPicPr>
          <p:blipFill>
            <a:blip r:embed="rId5" cstate="print"/>
            <a:srcRect/>
            <a:stretch>
              <a:fillRect/>
            </a:stretch>
          </p:blipFill>
          <p:spPr bwMode="auto">
            <a:xfrm>
              <a:off x="6781800" y="5029200"/>
              <a:ext cx="1971675" cy="609600"/>
            </a:xfrm>
            <a:prstGeom prst="rect">
              <a:avLst/>
            </a:prstGeom>
            <a:noFill/>
          </p:spPr>
        </p:pic>
      </p:grpSp>
      <p:pic>
        <p:nvPicPr>
          <p:cNvPr id="7" name="Picture 10" descr="http://www.deq.state.ms.us/MDEQ.nsf/deq1.jpg"/>
          <p:cNvPicPr>
            <a:picLocks noChangeAspect="1" noChangeArrowheads="1"/>
          </p:cNvPicPr>
          <p:nvPr/>
        </p:nvPicPr>
        <p:blipFill>
          <a:blip r:embed="rId6" cstate="print"/>
          <a:srcRect/>
          <a:stretch>
            <a:fillRect/>
          </a:stretch>
        </p:blipFill>
        <p:spPr bwMode="auto">
          <a:xfrm>
            <a:off x="4191000" y="3886200"/>
            <a:ext cx="3962400" cy="838200"/>
          </a:xfrm>
          <a:prstGeom prst="rect">
            <a:avLst/>
          </a:prstGeom>
          <a:noFill/>
        </p:spPr>
      </p:pic>
      <p:pic>
        <p:nvPicPr>
          <p:cNvPr id="8" name="Picture 2" descr="Alabama Department of Environmental Management"/>
          <p:cNvPicPr>
            <a:picLocks noChangeAspect="1" noChangeArrowheads="1"/>
          </p:cNvPicPr>
          <p:nvPr/>
        </p:nvPicPr>
        <p:blipFill>
          <a:blip r:embed="rId7" cstate="print"/>
          <a:srcRect/>
          <a:stretch>
            <a:fillRect/>
          </a:stretch>
        </p:blipFill>
        <p:spPr bwMode="auto">
          <a:xfrm>
            <a:off x="609600" y="4800600"/>
            <a:ext cx="5076825" cy="490515"/>
          </a:xfrm>
          <a:prstGeom prst="rect">
            <a:avLst/>
          </a:prstGeom>
          <a:noFill/>
        </p:spPr>
      </p:pic>
      <p:pic>
        <p:nvPicPr>
          <p:cNvPr id="9" name="Picture 12" descr="DMR banner"/>
          <p:cNvPicPr>
            <a:picLocks noChangeAspect="1" noChangeArrowheads="1"/>
          </p:cNvPicPr>
          <p:nvPr/>
        </p:nvPicPr>
        <p:blipFill>
          <a:blip r:embed="rId8" cstate="print"/>
          <a:srcRect/>
          <a:stretch>
            <a:fillRect/>
          </a:stretch>
        </p:blipFill>
        <p:spPr bwMode="auto">
          <a:xfrm>
            <a:off x="2286000" y="5334000"/>
            <a:ext cx="4114800" cy="97726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457200" y="228600"/>
            <a:ext cx="7772400" cy="1143000"/>
          </a:xfrm>
        </p:spPr>
        <p:txBody>
          <a:bodyPr/>
          <a:lstStyle/>
          <a:p>
            <a:pPr>
              <a:defRPr/>
            </a:pPr>
            <a:r>
              <a:rPr lang="en-US" sz="2200" b="1" dirty="0">
                <a:solidFill>
                  <a:schemeClr val="tx1"/>
                </a:solidFill>
              </a:rPr>
              <a:t>Marine Protection Research &amp; Sanctuaries Act 1972</a:t>
            </a:r>
          </a:p>
        </p:txBody>
      </p:sp>
      <p:sp>
        <p:nvSpPr>
          <p:cNvPr id="31748" name="Text Box 4"/>
          <p:cNvSpPr txBox="1">
            <a:spLocks noChangeArrowheads="1"/>
          </p:cNvSpPr>
          <p:nvPr/>
        </p:nvSpPr>
        <p:spPr bwMode="auto">
          <a:xfrm>
            <a:off x="914400" y="3124200"/>
            <a:ext cx="7162800" cy="695325"/>
          </a:xfrm>
          <a:prstGeom prst="rect">
            <a:avLst/>
          </a:prstGeom>
          <a:noFill/>
          <a:ln w="9525">
            <a:noFill/>
            <a:miter lim="800000"/>
            <a:headEnd/>
            <a:tailEnd/>
          </a:ln>
        </p:spPr>
        <p:txBody>
          <a:bodyPr>
            <a:spAutoFit/>
          </a:bodyPr>
          <a:lstStyle/>
          <a:p>
            <a:pPr algn="ctr">
              <a:lnSpc>
                <a:spcPct val="90000"/>
              </a:lnSpc>
              <a:spcBef>
                <a:spcPct val="50000"/>
              </a:spcBef>
            </a:pPr>
            <a:endParaRPr lang="en-US" sz="4400" dirty="0">
              <a:latin typeface="Times New Roman" pitchFamily="18" charset="0"/>
            </a:endParaRPr>
          </a:p>
        </p:txBody>
      </p:sp>
      <p:sp>
        <p:nvSpPr>
          <p:cNvPr id="63493" name="Text Box 5"/>
          <p:cNvSpPr txBox="1">
            <a:spLocks noChangeArrowheads="1"/>
          </p:cNvSpPr>
          <p:nvPr/>
        </p:nvSpPr>
        <p:spPr bwMode="auto">
          <a:xfrm>
            <a:off x="609600" y="3886200"/>
            <a:ext cx="7467600" cy="535531"/>
          </a:xfrm>
          <a:prstGeom prst="rect">
            <a:avLst/>
          </a:prstGeom>
          <a:noFill/>
          <a:ln w="9525">
            <a:noFill/>
            <a:miter lim="800000"/>
            <a:headEnd/>
            <a:tailEnd/>
          </a:ln>
          <a:effectLst/>
        </p:spPr>
        <p:txBody>
          <a:bodyPr wrap="square">
            <a:spAutoFit/>
          </a:bodyPr>
          <a:lstStyle/>
          <a:p>
            <a:pPr>
              <a:lnSpc>
                <a:spcPct val="90000"/>
              </a:lnSpc>
              <a:spcBef>
                <a:spcPct val="20000"/>
              </a:spcBef>
              <a:defRPr/>
            </a:pPr>
            <a:r>
              <a:rPr lang="en-US" sz="3200" dirty="0" smtClean="0">
                <a:solidFill>
                  <a:schemeClr val="accent2">
                    <a:lumMod val="75000"/>
                  </a:schemeClr>
                </a:solidFill>
                <a:latin typeface="Times New Roman" pitchFamily="18" charset="0"/>
              </a:rPr>
              <a:t>	3 Nautical Miles (Territorial Sea)</a:t>
            </a:r>
            <a:endParaRPr lang="en-US" sz="3200" dirty="0">
              <a:solidFill>
                <a:schemeClr val="accent2">
                  <a:lumMod val="75000"/>
                </a:schemeClr>
              </a:solidFill>
              <a:latin typeface="Times New Roman" pitchFamily="18" charset="0"/>
            </a:endParaRPr>
          </a:p>
        </p:txBody>
      </p:sp>
      <p:sp>
        <p:nvSpPr>
          <p:cNvPr id="63494" name="Rectangle 6"/>
          <p:cNvSpPr>
            <a:spLocks noChangeArrowheads="1"/>
          </p:cNvSpPr>
          <p:nvPr/>
        </p:nvSpPr>
        <p:spPr bwMode="auto">
          <a:xfrm>
            <a:off x="685800" y="1143000"/>
            <a:ext cx="7467600" cy="3016210"/>
          </a:xfrm>
          <a:prstGeom prst="rect">
            <a:avLst/>
          </a:prstGeom>
          <a:noFill/>
          <a:ln w="12700">
            <a:noFill/>
            <a:miter lim="800000"/>
            <a:headEnd type="none" w="sm" len="sm"/>
            <a:tailEnd type="none" w="sm" len="sm"/>
          </a:ln>
          <a:effectLst/>
        </p:spPr>
        <p:txBody>
          <a:bodyPr>
            <a:spAutoFit/>
          </a:bodyPr>
          <a:lstStyle/>
          <a:p>
            <a:pPr lvl="1">
              <a:buFont typeface="Arial" pitchFamily="34" charset="0"/>
              <a:buChar char="•"/>
              <a:defRPr/>
            </a:pPr>
            <a:r>
              <a:rPr lang="en-US" sz="2000" dirty="0" smtClean="0"/>
              <a:t> Regulation </a:t>
            </a:r>
            <a:r>
              <a:rPr lang="en-US" sz="2000" dirty="0"/>
              <a:t>of ocean dumping</a:t>
            </a:r>
          </a:p>
          <a:p>
            <a:pPr lvl="1">
              <a:buSzPct val="120000"/>
              <a:buFont typeface="Wingdings" pitchFamily="2" charset="2"/>
              <a:buChar char="Ø"/>
              <a:defRPr/>
            </a:pPr>
            <a:r>
              <a:rPr lang="en-US" sz="2000" dirty="0" smtClean="0"/>
              <a:t> Targets </a:t>
            </a:r>
            <a:r>
              <a:rPr lang="en-US" sz="2000" dirty="0"/>
              <a:t>degradation of the </a:t>
            </a:r>
            <a:r>
              <a:rPr lang="en-US" sz="2000" dirty="0" smtClean="0"/>
              <a:t>marine	environment</a:t>
            </a:r>
            <a:endParaRPr lang="en-US" sz="2000" dirty="0"/>
          </a:p>
          <a:p>
            <a:pPr lvl="1">
              <a:buSzPct val="120000"/>
              <a:buFont typeface="Wingdings" pitchFamily="2" charset="2"/>
              <a:buChar char="Ø"/>
              <a:defRPr/>
            </a:pPr>
            <a:r>
              <a:rPr lang="en-US" sz="2000" dirty="0" smtClean="0"/>
              <a:t> Establishes </a:t>
            </a:r>
            <a:r>
              <a:rPr lang="en-US" sz="2000" dirty="0"/>
              <a:t>USACE regulatory authority </a:t>
            </a:r>
            <a:r>
              <a:rPr lang="en-US" sz="2000" dirty="0" smtClean="0"/>
              <a:t>over </a:t>
            </a:r>
            <a:r>
              <a:rPr lang="en-US" sz="2000" dirty="0"/>
              <a:t>ocean disposal of dredged </a:t>
            </a:r>
            <a:r>
              <a:rPr lang="en-US" sz="2000" dirty="0" smtClean="0"/>
              <a:t>material</a:t>
            </a:r>
          </a:p>
          <a:p>
            <a:pPr lvl="1">
              <a:buSzPct val="120000"/>
              <a:defRPr/>
            </a:pPr>
            <a:endParaRPr lang="en-US" sz="2000" dirty="0"/>
          </a:p>
          <a:p>
            <a:pPr lvl="1">
              <a:buSzPct val="120000"/>
              <a:buFontTx/>
              <a:buChar char="•"/>
              <a:defRPr/>
            </a:pPr>
            <a:r>
              <a:rPr lang="en-US" sz="2000" dirty="0" smtClean="0"/>
              <a:t> Establishes </a:t>
            </a:r>
            <a:r>
              <a:rPr lang="en-US" sz="2000" dirty="0"/>
              <a:t>process of designating </a:t>
            </a:r>
            <a:r>
              <a:rPr lang="en-US" sz="2000" dirty="0" smtClean="0"/>
              <a:t>sites in </a:t>
            </a:r>
            <a:r>
              <a:rPr lang="en-US" sz="2000" dirty="0"/>
              <a:t>the ocean to receive dredged material that has been determined to be suitable</a:t>
            </a:r>
          </a:p>
          <a:p>
            <a:pPr lvl="2">
              <a:spcBef>
                <a:spcPct val="50000"/>
              </a:spcBef>
              <a:buClr>
                <a:srgbClr val="FFFF00"/>
              </a:buClr>
              <a:buSzPct val="120000"/>
              <a:defRPr/>
            </a:pPr>
            <a:endParaRPr lang="en-US" sz="2000" dirty="0">
              <a:solidFill>
                <a:schemeClr val="accent2">
                  <a:lumMod val="75000"/>
                </a:schemeClr>
              </a:solidFill>
              <a:effectLst>
                <a:outerShdw blurRad="38100" dist="38100" dir="2700000" algn="tl">
                  <a:srgbClr val="000000"/>
                </a:outerShdw>
              </a:effectLst>
            </a:endParaRPr>
          </a:p>
        </p:txBody>
      </p:sp>
      <p:pic>
        <p:nvPicPr>
          <p:cNvPr id="100354" name="Picture 2" descr="[logo] US EPA">
            <a:hlinkClick r:id="rId3" tooltip="US EPA home page"/>
          </p:cNvPr>
          <p:cNvPicPr>
            <a:picLocks noChangeAspect="1" noChangeArrowheads="1"/>
          </p:cNvPicPr>
          <p:nvPr/>
        </p:nvPicPr>
        <p:blipFill>
          <a:blip r:embed="rId4" cstate="print"/>
          <a:srcRect/>
          <a:stretch>
            <a:fillRect/>
          </a:stretch>
        </p:blipFill>
        <p:spPr bwMode="auto">
          <a:xfrm>
            <a:off x="3886200" y="4724400"/>
            <a:ext cx="952500" cy="1047751"/>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52400"/>
            <a:ext cx="8229600" cy="1143000"/>
          </a:xfrm>
        </p:spPr>
        <p:txBody>
          <a:bodyPr/>
          <a:lstStyle/>
          <a:p>
            <a:pPr eaLnBrk="1" hangingPunct="1"/>
            <a:r>
              <a:rPr lang="en-US" sz="2200" b="1" dirty="0" smtClean="0"/>
              <a:t>Environmental Considerations - Deep Draft Navigation</a:t>
            </a:r>
            <a:br>
              <a:rPr lang="en-US" sz="2200" b="1" dirty="0" smtClean="0"/>
            </a:br>
            <a:r>
              <a:rPr lang="en-US" sz="2200" b="1" dirty="0" smtClean="0"/>
              <a:t>Upfront Cheat Sheet Notes</a:t>
            </a:r>
          </a:p>
        </p:txBody>
      </p:sp>
      <p:sp>
        <p:nvSpPr>
          <p:cNvPr id="15363" name="Rectangle 3"/>
          <p:cNvSpPr>
            <a:spLocks noGrp="1" noChangeArrowheads="1"/>
          </p:cNvSpPr>
          <p:nvPr>
            <p:ph type="body" idx="1"/>
          </p:nvPr>
        </p:nvSpPr>
        <p:spPr>
          <a:xfrm>
            <a:off x="457200" y="1371600"/>
            <a:ext cx="8229600" cy="4114800"/>
          </a:xfrm>
        </p:spPr>
        <p:txBody>
          <a:bodyPr/>
          <a:lstStyle/>
          <a:p>
            <a:pPr eaLnBrk="1" hangingPunct="1"/>
            <a:r>
              <a:rPr lang="en-US" sz="2000" dirty="0" smtClean="0"/>
              <a:t>Occur in environmentally </a:t>
            </a:r>
            <a:r>
              <a:rPr lang="en-US" sz="2000" dirty="0" smtClean="0">
                <a:solidFill>
                  <a:srgbClr val="FF0000"/>
                </a:solidFill>
              </a:rPr>
              <a:t>sensitive coastal areas </a:t>
            </a:r>
            <a:r>
              <a:rPr lang="en-US" sz="2000" dirty="0" smtClean="0"/>
              <a:t>(rivers, estuaries, coastal inlets, </a:t>
            </a:r>
            <a:r>
              <a:rPr lang="en-US" sz="2000" dirty="0" err="1" smtClean="0"/>
              <a:t>nearshore</a:t>
            </a:r>
            <a:r>
              <a:rPr lang="en-US" sz="2000" dirty="0" smtClean="0"/>
              <a:t> marine)</a:t>
            </a:r>
          </a:p>
          <a:p>
            <a:pPr eaLnBrk="1" hangingPunct="1"/>
            <a:r>
              <a:rPr lang="en-US" sz="2000" dirty="0" smtClean="0"/>
              <a:t>Have potential for </a:t>
            </a:r>
            <a:r>
              <a:rPr lang="en-US" sz="2000" dirty="0" smtClean="0">
                <a:solidFill>
                  <a:srgbClr val="FF0000"/>
                </a:solidFill>
              </a:rPr>
              <a:t>complex &amp; large scale </a:t>
            </a:r>
            <a:r>
              <a:rPr lang="en-US" sz="2000" dirty="0" smtClean="0"/>
              <a:t>environmental impacts – require complex studies and evaluation</a:t>
            </a:r>
          </a:p>
          <a:p>
            <a:pPr eaLnBrk="1" hangingPunct="1"/>
            <a:r>
              <a:rPr lang="en-US" sz="2000" dirty="0" smtClean="0"/>
              <a:t>Environmental considerations take</a:t>
            </a:r>
            <a:r>
              <a:rPr lang="en-US" sz="2000" dirty="0" smtClean="0">
                <a:solidFill>
                  <a:srgbClr val="FF0000"/>
                </a:solidFill>
              </a:rPr>
              <a:t> time and $$$</a:t>
            </a:r>
          </a:p>
          <a:p>
            <a:pPr eaLnBrk="1" hangingPunct="1"/>
            <a:r>
              <a:rPr lang="en-US" sz="2000" dirty="0" smtClean="0"/>
              <a:t>Environmental compliance for DDN is not static – i.e. not one and done – it’s alive  </a:t>
            </a:r>
            <a:r>
              <a:rPr lang="en-US" sz="2000" b="1" u="sng" dirty="0" smtClean="0">
                <a:solidFill>
                  <a:srgbClr val="FF0000"/>
                </a:solidFill>
              </a:rPr>
              <a:t>Change will happen</a:t>
            </a:r>
            <a:r>
              <a:rPr lang="en-US" sz="2000" dirty="0" smtClean="0">
                <a:solidFill>
                  <a:srgbClr val="FF0000"/>
                </a:solidFill>
              </a:rPr>
              <a:t>. </a:t>
            </a:r>
          </a:p>
          <a:p>
            <a:pPr eaLnBrk="1" hangingPunct="1"/>
            <a:r>
              <a:rPr lang="en-US" sz="2000" dirty="0" smtClean="0"/>
              <a:t>Interdisciplinary PDT needed for environmental compliance </a:t>
            </a:r>
          </a:p>
          <a:p>
            <a:pPr eaLnBrk="1" hangingPunct="1"/>
            <a:r>
              <a:rPr lang="en-US" sz="2000" dirty="0" smtClean="0"/>
              <a:t>Many environmental laws and regulations involved </a:t>
            </a:r>
          </a:p>
          <a:p>
            <a:pPr eaLnBrk="1" hangingPunct="1">
              <a:buClr>
                <a:schemeClr val="tx1"/>
              </a:buClr>
            </a:pPr>
            <a:r>
              <a:rPr lang="en-US" sz="2000" dirty="0" smtClean="0">
                <a:solidFill>
                  <a:srgbClr val="FF0000"/>
                </a:solidFill>
              </a:rPr>
              <a:t>Coordination with Agencies &amp; Public is </a:t>
            </a:r>
            <a:r>
              <a:rPr lang="en-US" sz="2000" b="1" dirty="0" smtClean="0">
                <a:solidFill>
                  <a:srgbClr val="FF0000"/>
                </a:solidFill>
              </a:rPr>
              <a:t>critical.</a:t>
            </a:r>
            <a:r>
              <a:rPr lang="en-US" sz="2000" b="1" dirty="0" smtClean="0"/>
              <a:t>  </a:t>
            </a:r>
            <a:r>
              <a:rPr lang="en-US" sz="2000" dirty="0" smtClean="0"/>
              <a:t>Compliance is a continual &amp; collaborative process.  You can never have enough!</a:t>
            </a:r>
          </a:p>
          <a:p>
            <a:pPr lvl="1" eaLnBrk="1" hangingPunct="1"/>
            <a:r>
              <a:rPr lang="en-US" sz="1600" dirty="0" smtClean="0"/>
              <a:t>Early, Frequent, Complete (need transparency), Modern Tools</a:t>
            </a:r>
          </a:p>
          <a:p>
            <a:pPr eaLnBrk="1" hangingPunct="1">
              <a:buClr>
                <a:schemeClr val="tx1"/>
              </a:buClr>
            </a:pPr>
            <a:r>
              <a:rPr lang="en-US" sz="2000" dirty="0" smtClean="0">
                <a:solidFill>
                  <a:srgbClr val="FF0000"/>
                </a:solidFill>
              </a:rPr>
              <a:t>The NEPA process can help us make better projects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09600" y="0"/>
            <a:ext cx="7620000" cy="1568450"/>
          </a:xfrm>
        </p:spPr>
        <p:txBody>
          <a:bodyPr/>
          <a:lstStyle/>
          <a:p>
            <a:pPr>
              <a:defRPr/>
            </a:pPr>
            <a:r>
              <a:rPr lang="en-US" sz="2200" b="1" dirty="0">
                <a:solidFill>
                  <a:schemeClr val="tx1"/>
                </a:solidFill>
              </a:rPr>
              <a:t>Marine Protection Research &amp; Sanctuaries Act 1972</a:t>
            </a:r>
          </a:p>
        </p:txBody>
      </p:sp>
      <p:sp>
        <p:nvSpPr>
          <p:cNvPr id="65539" name="Rectangle 3"/>
          <p:cNvSpPr>
            <a:spLocks noGrp="1" noChangeArrowheads="1"/>
          </p:cNvSpPr>
          <p:nvPr>
            <p:ph type="body" idx="1"/>
          </p:nvPr>
        </p:nvSpPr>
        <p:spPr>
          <a:xfrm>
            <a:off x="381000" y="990600"/>
            <a:ext cx="7772400" cy="4724400"/>
          </a:xfrm>
        </p:spPr>
        <p:txBody>
          <a:bodyPr/>
          <a:lstStyle/>
          <a:p>
            <a:pPr>
              <a:buClr>
                <a:schemeClr val="tx1"/>
              </a:buClr>
              <a:defRPr/>
            </a:pPr>
            <a:r>
              <a:rPr lang="en-US" sz="2000" dirty="0"/>
              <a:t>Section </a:t>
            </a:r>
            <a:r>
              <a:rPr lang="en-US" sz="2000" dirty="0" smtClean="0"/>
              <a:t>102 </a:t>
            </a:r>
            <a:endParaRPr lang="en-US" sz="2000" dirty="0"/>
          </a:p>
          <a:p>
            <a:pPr lvl="1">
              <a:buClr>
                <a:schemeClr val="tx1"/>
              </a:buClr>
              <a:defRPr/>
            </a:pPr>
            <a:r>
              <a:rPr lang="en-US" sz="2000" dirty="0" smtClean="0"/>
              <a:t>Requires EPA, in consultation with USACE, to develop Environmental Criteria for Ocean </a:t>
            </a:r>
            <a:r>
              <a:rPr lang="en-US" sz="2000" dirty="0"/>
              <a:t>Disposal </a:t>
            </a:r>
            <a:endParaRPr lang="en-US" sz="2000" dirty="0" smtClean="0"/>
          </a:p>
          <a:p>
            <a:pPr lvl="1">
              <a:buClr>
                <a:schemeClr val="tx1"/>
              </a:buClr>
              <a:defRPr/>
            </a:pPr>
            <a:r>
              <a:rPr lang="en-US" sz="2000" dirty="0" smtClean="0"/>
              <a:t>Designate </a:t>
            </a:r>
            <a:r>
              <a:rPr lang="en-US" sz="2000" dirty="0"/>
              <a:t>Ocean Disposal </a:t>
            </a:r>
            <a:r>
              <a:rPr lang="en-US" sz="2000" dirty="0" smtClean="0"/>
              <a:t>Sites  </a:t>
            </a:r>
            <a:endParaRPr lang="en-US" sz="2000" dirty="0"/>
          </a:p>
          <a:p>
            <a:pPr>
              <a:buClr>
                <a:schemeClr val="tx1"/>
              </a:buClr>
              <a:defRPr/>
            </a:pPr>
            <a:r>
              <a:rPr lang="en-US" sz="2000" dirty="0"/>
              <a:t>Section </a:t>
            </a:r>
            <a:r>
              <a:rPr lang="en-US" sz="2000" dirty="0" smtClean="0"/>
              <a:t>103</a:t>
            </a:r>
          </a:p>
          <a:p>
            <a:pPr lvl="1">
              <a:buClr>
                <a:schemeClr val="tx1"/>
              </a:buClr>
              <a:defRPr/>
            </a:pPr>
            <a:r>
              <a:rPr lang="en-US" sz="2000" dirty="0" smtClean="0"/>
              <a:t>Assigns USACE Specific Authority for Authorizing Ocean Disposal </a:t>
            </a:r>
          </a:p>
          <a:p>
            <a:pPr lvl="1">
              <a:buClr>
                <a:schemeClr val="tx1"/>
              </a:buClr>
              <a:defRPr/>
            </a:pPr>
            <a:r>
              <a:rPr lang="en-US" sz="2000" dirty="0" smtClean="0"/>
              <a:t>USACE selection of </a:t>
            </a:r>
            <a:r>
              <a:rPr lang="en-US" sz="2000" dirty="0"/>
              <a:t>ocean disposal </a:t>
            </a:r>
            <a:r>
              <a:rPr lang="en-US" sz="2000" dirty="0" smtClean="0"/>
              <a:t>sites, where no EPA designated site exists</a:t>
            </a:r>
            <a:endParaRPr lang="en-US" sz="2000" dirty="0"/>
          </a:p>
          <a:p>
            <a:pPr lvl="1">
              <a:buClr>
                <a:schemeClr val="tx1"/>
              </a:buClr>
              <a:defRPr/>
            </a:pPr>
            <a:r>
              <a:rPr lang="en-US" sz="2000" dirty="0" smtClean="0"/>
              <a:t>USACE </a:t>
            </a:r>
            <a:r>
              <a:rPr lang="en-US" sz="2000" dirty="0"/>
              <a:t>permitting </a:t>
            </a:r>
            <a:r>
              <a:rPr lang="en-US" sz="2000" dirty="0" smtClean="0"/>
              <a:t>process</a:t>
            </a:r>
          </a:p>
          <a:p>
            <a:pPr lvl="1">
              <a:buClr>
                <a:schemeClr val="tx1"/>
              </a:buClr>
              <a:defRPr/>
            </a:pPr>
            <a:r>
              <a:rPr lang="en-US" sz="2000" dirty="0" smtClean="0"/>
              <a:t>Evaluation </a:t>
            </a:r>
            <a:r>
              <a:rPr lang="en-US" sz="2000" dirty="0"/>
              <a:t>of suitability of material for disposal</a:t>
            </a:r>
          </a:p>
          <a:p>
            <a:pPr>
              <a:buNone/>
              <a:defRPr/>
            </a:pPr>
            <a:endParaRPr lang="en-US" sz="2000" dirty="0">
              <a:solidFill>
                <a:srgbClr val="FFFF00"/>
              </a:solidFill>
            </a:endParaRPr>
          </a:p>
        </p:txBody>
      </p:sp>
      <p:pic>
        <p:nvPicPr>
          <p:cNvPr id="32773" name="Picture 5" descr="Stern view of the OSV Bold at sea"/>
          <p:cNvPicPr>
            <a:picLocks noChangeAspect="1" noChangeArrowheads="1"/>
          </p:cNvPicPr>
          <p:nvPr/>
        </p:nvPicPr>
        <p:blipFill>
          <a:blip r:embed="rId3" cstate="print"/>
          <a:srcRect/>
          <a:stretch>
            <a:fillRect/>
          </a:stretch>
        </p:blipFill>
        <p:spPr bwMode="auto">
          <a:xfrm>
            <a:off x="4953000" y="4876800"/>
            <a:ext cx="1981200" cy="1347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352800" y="5791200"/>
            <a:ext cx="1551002" cy="307777"/>
          </a:xfrm>
          <a:prstGeom prst="rect">
            <a:avLst/>
          </a:prstGeom>
          <a:noFill/>
        </p:spPr>
        <p:txBody>
          <a:bodyPr wrap="none" rtlCol="0">
            <a:spAutoFit/>
          </a:bodyPr>
          <a:lstStyle/>
          <a:p>
            <a:r>
              <a:rPr lang="en-US" sz="1400" b="1" dirty="0" smtClean="0">
                <a:solidFill>
                  <a:srgbClr val="00B050"/>
                </a:solidFill>
              </a:rPr>
              <a:t>EPA’s OSV Bold</a:t>
            </a:r>
          </a:p>
        </p:txBody>
      </p:sp>
      <p:pic>
        <p:nvPicPr>
          <p:cNvPr id="6" name="Picture 2" descr="[logo] US EPA">
            <a:hlinkClick r:id="rId4" tooltip="US EPA home page"/>
          </p:cNvPr>
          <p:cNvPicPr>
            <a:picLocks noChangeAspect="1" noChangeArrowheads="1"/>
          </p:cNvPicPr>
          <p:nvPr/>
        </p:nvPicPr>
        <p:blipFill>
          <a:blip r:embed="rId5" cstate="print"/>
          <a:srcRect/>
          <a:stretch>
            <a:fillRect/>
          </a:stretch>
        </p:blipFill>
        <p:spPr bwMode="auto">
          <a:xfrm>
            <a:off x="7086600" y="3810000"/>
            <a:ext cx="952500" cy="1047751"/>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ctrTitle"/>
          </p:nvPr>
        </p:nvSpPr>
        <p:spPr>
          <a:xfrm>
            <a:off x="457200" y="336550"/>
            <a:ext cx="8229600" cy="958850"/>
          </a:xfrm>
        </p:spPr>
        <p:txBody>
          <a:bodyPr/>
          <a:lstStyle/>
          <a:p>
            <a:pPr>
              <a:defRPr/>
            </a:pPr>
            <a:r>
              <a:rPr lang="en-US" sz="2200" b="1" dirty="0">
                <a:solidFill>
                  <a:schemeClr val="tx1"/>
                </a:solidFill>
              </a:rPr>
              <a:t>Coastal Barrier Resources Act 1982</a:t>
            </a:r>
          </a:p>
        </p:txBody>
      </p:sp>
      <p:sp>
        <p:nvSpPr>
          <p:cNvPr id="452611" name="Rectangle 3"/>
          <p:cNvSpPr>
            <a:spLocks noGrp="1" noChangeArrowheads="1"/>
          </p:cNvSpPr>
          <p:nvPr>
            <p:ph type="subTitle" idx="1"/>
          </p:nvPr>
        </p:nvSpPr>
        <p:spPr>
          <a:xfrm>
            <a:off x="381000" y="1219200"/>
            <a:ext cx="8001000" cy="4800600"/>
          </a:xfrm>
        </p:spPr>
        <p:txBody>
          <a:bodyPr/>
          <a:lstStyle/>
          <a:p>
            <a:pPr algn="l">
              <a:lnSpc>
                <a:spcPct val="80000"/>
              </a:lnSpc>
              <a:defRPr/>
            </a:pPr>
            <a:r>
              <a:rPr lang="en-US" sz="2000" dirty="0"/>
              <a:t>Minimize loss of human life, wasteful expenditure of Federal resources, and damage to fish, wildlife, and other natural resources</a:t>
            </a:r>
          </a:p>
          <a:p>
            <a:pPr algn="l">
              <a:lnSpc>
                <a:spcPct val="80000"/>
              </a:lnSpc>
              <a:defRPr/>
            </a:pPr>
            <a:endParaRPr lang="en-US" sz="2000" dirty="0"/>
          </a:p>
          <a:p>
            <a:pPr algn="l">
              <a:lnSpc>
                <a:spcPct val="80000"/>
              </a:lnSpc>
              <a:buFontTx/>
              <a:buChar char="•"/>
              <a:defRPr/>
            </a:pPr>
            <a:r>
              <a:rPr lang="en-US" sz="2000" dirty="0"/>
              <a:t> </a:t>
            </a:r>
            <a:r>
              <a:rPr lang="en-US" sz="2000" dirty="0" smtClean="0"/>
              <a:t>Atlantic </a:t>
            </a:r>
            <a:r>
              <a:rPr lang="en-US" sz="2000" dirty="0"/>
              <a:t>and Gulf coasts, Great Lakes</a:t>
            </a:r>
          </a:p>
          <a:p>
            <a:pPr algn="l">
              <a:lnSpc>
                <a:spcPct val="80000"/>
              </a:lnSpc>
              <a:buFontTx/>
              <a:buChar char="•"/>
              <a:defRPr/>
            </a:pPr>
            <a:r>
              <a:rPr lang="en-US" sz="2000" dirty="0"/>
              <a:t> Undeveloped coastal barriers – depositional geologic feature and associated aquatic habitats</a:t>
            </a:r>
          </a:p>
          <a:p>
            <a:pPr algn="l">
              <a:lnSpc>
                <a:spcPct val="80000"/>
              </a:lnSpc>
              <a:buFontTx/>
              <a:buChar char="•"/>
              <a:defRPr/>
            </a:pPr>
            <a:r>
              <a:rPr lang="en-US" sz="2000" dirty="0"/>
              <a:t> Restricts Federal financial assistance</a:t>
            </a:r>
          </a:p>
          <a:p>
            <a:pPr algn="l">
              <a:lnSpc>
                <a:spcPct val="80000"/>
              </a:lnSpc>
              <a:buFontTx/>
              <a:buChar char="•"/>
              <a:defRPr/>
            </a:pPr>
            <a:r>
              <a:rPr lang="en-US" sz="2000" dirty="0"/>
              <a:t> Consultation with FWS</a:t>
            </a:r>
          </a:p>
          <a:p>
            <a:pPr algn="l">
              <a:lnSpc>
                <a:spcPct val="80000"/>
              </a:lnSpc>
              <a:defRPr/>
            </a:pPr>
            <a:endParaRPr lang="en-US" sz="2800" dirty="0">
              <a:solidFill>
                <a:srgbClr val="FFFF00"/>
              </a:solidFill>
            </a:endParaRPr>
          </a:p>
          <a:p>
            <a:pPr algn="l">
              <a:lnSpc>
                <a:spcPct val="80000"/>
              </a:lnSpc>
              <a:defRPr/>
            </a:pPr>
            <a:r>
              <a:rPr lang="en-US" sz="2800" dirty="0">
                <a:solidFill>
                  <a:srgbClr val="FF3300"/>
                </a:solidFill>
              </a:rPr>
              <a:t> </a:t>
            </a:r>
            <a:endParaRPr lang="en-US" sz="2400" dirty="0">
              <a:solidFill>
                <a:schemeClr val="accent2">
                  <a:lumMod val="75000"/>
                </a:schemeClr>
              </a:solidFill>
            </a:endParaRPr>
          </a:p>
        </p:txBody>
      </p:sp>
      <p:sp>
        <p:nvSpPr>
          <p:cNvPr id="34820" name="Text Box 4"/>
          <p:cNvSpPr txBox="1">
            <a:spLocks noChangeArrowheads="1"/>
          </p:cNvSpPr>
          <p:nvPr/>
        </p:nvSpPr>
        <p:spPr bwMode="auto">
          <a:xfrm>
            <a:off x="457200" y="2057400"/>
            <a:ext cx="8229600" cy="750888"/>
          </a:xfrm>
          <a:prstGeom prst="rect">
            <a:avLst/>
          </a:prstGeom>
          <a:noFill/>
          <a:ln w="9525">
            <a:noFill/>
            <a:miter lim="800000"/>
            <a:headEnd/>
            <a:tailEnd/>
          </a:ln>
        </p:spPr>
        <p:txBody>
          <a:bodyPr>
            <a:spAutoFit/>
          </a:bodyPr>
          <a:lstStyle/>
          <a:p>
            <a:pPr>
              <a:lnSpc>
                <a:spcPct val="90000"/>
              </a:lnSpc>
              <a:spcBef>
                <a:spcPct val="50000"/>
              </a:spcBef>
            </a:pPr>
            <a:r>
              <a:rPr lang="en-US" sz="4800" dirty="0">
                <a:latin typeface="Times New Roman" pitchFamily="18" charset="0"/>
              </a:rPr>
              <a:t>    </a:t>
            </a:r>
          </a:p>
        </p:txBody>
      </p:sp>
      <p:pic>
        <p:nvPicPr>
          <p:cNvPr id="5" name="Picture 6" descr="http://www.ces.ncsu.edu/nreos/forest/feop/AWC/USFWS_RGB.jpg"/>
          <p:cNvPicPr>
            <a:picLocks noChangeAspect="1" noChangeArrowheads="1"/>
          </p:cNvPicPr>
          <p:nvPr/>
        </p:nvPicPr>
        <p:blipFill>
          <a:blip r:embed="rId2" cstate="print"/>
          <a:srcRect/>
          <a:stretch>
            <a:fillRect/>
          </a:stretch>
        </p:blipFill>
        <p:spPr bwMode="auto">
          <a:xfrm>
            <a:off x="7467600" y="3124200"/>
            <a:ext cx="943864" cy="112962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a:xfrm>
            <a:off x="609600" y="0"/>
            <a:ext cx="8229600" cy="1143000"/>
          </a:xfrm>
        </p:spPr>
        <p:txBody>
          <a:bodyPr/>
          <a:lstStyle/>
          <a:p>
            <a:pPr>
              <a:defRPr/>
            </a:pPr>
            <a:r>
              <a:rPr lang="en-US" sz="2400" b="1" dirty="0">
                <a:solidFill>
                  <a:schemeClr val="tx1"/>
                </a:solidFill>
              </a:rPr>
              <a:t>Coastal Barrier Resources Act 1982</a:t>
            </a:r>
          </a:p>
        </p:txBody>
      </p:sp>
      <p:sp>
        <p:nvSpPr>
          <p:cNvPr id="453635" name="Rectangle 3"/>
          <p:cNvSpPr>
            <a:spLocks noGrp="1" noChangeArrowheads="1"/>
          </p:cNvSpPr>
          <p:nvPr>
            <p:ph type="body" idx="1"/>
          </p:nvPr>
        </p:nvSpPr>
        <p:spPr>
          <a:xfrm>
            <a:off x="2057400" y="1143000"/>
            <a:ext cx="4800600" cy="4648200"/>
          </a:xfrm>
        </p:spPr>
        <p:txBody>
          <a:bodyPr/>
          <a:lstStyle/>
          <a:p>
            <a:pPr>
              <a:buClr>
                <a:schemeClr val="tx1"/>
              </a:buClr>
              <a:defRPr/>
            </a:pPr>
            <a:r>
              <a:rPr lang="en-US" sz="2200" b="1" dirty="0"/>
              <a:t>Exemption</a:t>
            </a:r>
          </a:p>
          <a:p>
            <a:pPr lvl="1">
              <a:buClr>
                <a:schemeClr val="tx1"/>
              </a:buClr>
              <a:defRPr/>
            </a:pPr>
            <a:r>
              <a:rPr lang="en-US" sz="2000" dirty="0"/>
              <a:t>Section 6(a)(2) – the maintenance or </a:t>
            </a:r>
            <a:r>
              <a:rPr lang="en-US" sz="2000" dirty="0" smtClean="0"/>
              <a:t>construction of </a:t>
            </a:r>
            <a:r>
              <a:rPr lang="en-US" sz="2000" dirty="0"/>
              <a:t>improvements of existing Federal navigation channels (including the Intracoastal Waterway) and related structures (such as jetties), including the disposal of dredged materials related to such maintenance or construction</a:t>
            </a:r>
          </a:p>
          <a:p>
            <a:pPr lvl="1">
              <a:buClr>
                <a:schemeClr val="tx1"/>
              </a:buClr>
              <a:defRPr/>
            </a:pPr>
            <a:r>
              <a:rPr lang="en-US" sz="2000" dirty="0"/>
              <a:t>Must have been authorized before the date on which the relevant System unit was included within the system</a:t>
            </a:r>
          </a:p>
          <a:p>
            <a:pPr lvl="1">
              <a:buNone/>
              <a:defRPr/>
            </a:pPr>
            <a:endParaRPr lang="en-US" sz="1900" dirty="0">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457200" y="336550"/>
            <a:ext cx="8229600" cy="958850"/>
          </a:xfrm>
        </p:spPr>
        <p:txBody>
          <a:bodyPr/>
          <a:lstStyle/>
          <a:p>
            <a:r>
              <a:rPr lang="en-US" sz="2400" b="1" dirty="0">
                <a:solidFill>
                  <a:schemeClr val="tx1"/>
                </a:solidFill>
                <a:effectLst/>
              </a:rPr>
              <a:t>Coastal Zone Management Act 1972</a:t>
            </a:r>
          </a:p>
        </p:txBody>
      </p:sp>
      <p:sp>
        <p:nvSpPr>
          <p:cNvPr id="37891" name="Rectangle 3"/>
          <p:cNvSpPr>
            <a:spLocks noGrp="1" noChangeArrowheads="1"/>
          </p:cNvSpPr>
          <p:nvPr>
            <p:ph type="subTitle" idx="1"/>
          </p:nvPr>
        </p:nvSpPr>
        <p:spPr>
          <a:xfrm>
            <a:off x="533400" y="1295400"/>
            <a:ext cx="8001000" cy="4800600"/>
          </a:xfrm>
        </p:spPr>
        <p:txBody>
          <a:bodyPr/>
          <a:lstStyle/>
          <a:p>
            <a:pPr algn="l">
              <a:lnSpc>
                <a:spcPct val="80000"/>
              </a:lnSpc>
            </a:pPr>
            <a:r>
              <a:rPr lang="en-US" sz="2000" dirty="0"/>
              <a:t>Preserve, protect, develop, restore and enhance the resources of the nation’s coastal zone for current and future </a:t>
            </a:r>
            <a:r>
              <a:rPr lang="en-US" sz="2000" dirty="0" smtClean="0"/>
              <a:t>generations</a:t>
            </a:r>
          </a:p>
          <a:p>
            <a:pPr algn="l">
              <a:lnSpc>
                <a:spcPct val="80000"/>
              </a:lnSpc>
            </a:pPr>
            <a:endParaRPr lang="en-US" sz="2000" dirty="0"/>
          </a:p>
          <a:p>
            <a:pPr marL="457200" lvl="1" indent="0">
              <a:lnSpc>
                <a:spcPct val="80000"/>
              </a:lnSpc>
              <a:buClr>
                <a:srgbClr val="FFFF00"/>
              </a:buClr>
              <a:buSzPct val="120000"/>
            </a:pPr>
            <a:r>
              <a:rPr lang="en-US" sz="2000" u="sng" dirty="0" smtClean="0"/>
              <a:t>Coastal </a:t>
            </a:r>
            <a:r>
              <a:rPr lang="en-US" sz="2000" u="sng" dirty="0"/>
              <a:t>Zone </a:t>
            </a:r>
            <a:r>
              <a:rPr lang="en-US" sz="2000" dirty="0"/>
              <a:t>- coastal waters to the limits of territorial seas or international </a:t>
            </a:r>
            <a:r>
              <a:rPr lang="en-US" sz="2000" dirty="0" smtClean="0"/>
              <a:t>boundaries</a:t>
            </a:r>
          </a:p>
          <a:p>
            <a:pPr marL="457200" lvl="1" indent="0">
              <a:lnSpc>
                <a:spcPct val="80000"/>
              </a:lnSpc>
              <a:buClr>
                <a:srgbClr val="FFFF00"/>
              </a:buClr>
              <a:buSzPct val="120000"/>
            </a:pPr>
            <a:endParaRPr lang="en-US" sz="2000" dirty="0"/>
          </a:p>
          <a:p>
            <a:pPr marL="457200" lvl="1" indent="0">
              <a:lnSpc>
                <a:spcPct val="80000"/>
              </a:lnSpc>
              <a:buClr>
                <a:srgbClr val="FFFF00"/>
              </a:buClr>
              <a:buSzPct val="120000"/>
            </a:pPr>
            <a:r>
              <a:rPr lang="en-US" sz="2000" u="sng" dirty="0" smtClean="0"/>
              <a:t>Coastal </a:t>
            </a:r>
            <a:r>
              <a:rPr lang="en-US" sz="2000" u="sng" dirty="0"/>
              <a:t>Waters </a:t>
            </a:r>
            <a:r>
              <a:rPr lang="en-US" sz="2000" dirty="0"/>
              <a:t>- Great Lakes, connecting waters, and  waters adjacent to shorelines; i.e. bays and </a:t>
            </a:r>
            <a:r>
              <a:rPr lang="en-US" sz="2000" dirty="0" smtClean="0"/>
              <a:t>estuaries</a:t>
            </a:r>
          </a:p>
          <a:p>
            <a:pPr marL="457200" lvl="1" indent="0">
              <a:lnSpc>
                <a:spcPct val="80000"/>
              </a:lnSpc>
              <a:buClr>
                <a:srgbClr val="FFFF00"/>
              </a:buClr>
              <a:buSzPct val="120000"/>
            </a:pPr>
            <a:endParaRPr lang="en-US" sz="2000" dirty="0" smtClean="0"/>
          </a:p>
          <a:p>
            <a:pPr marL="457200" lvl="1" indent="0">
              <a:lnSpc>
                <a:spcPct val="80000"/>
              </a:lnSpc>
              <a:buClr>
                <a:srgbClr val="FFFF00"/>
              </a:buClr>
              <a:buSzPct val="120000"/>
            </a:pPr>
            <a:r>
              <a:rPr lang="en-US" sz="2000" u="sng" dirty="0" smtClean="0"/>
              <a:t>Coastal States </a:t>
            </a:r>
            <a:r>
              <a:rPr lang="en-US" sz="2000" dirty="0" smtClean="0"/>
              <a:t>- includes those states bordering the Great Lakes</a:t>
            </a:r>
          </a:p>
          <a:p>
            <a:pPr marL="457200" lvl="1" indent="0">
              <a:lnSpc>
                <a:spcPct val="80000"/>
              </a:lnSpc>
              <a:buClr>
                <a:srgbClr val="FFFF00"/>
              </a:buClr>
              <a:buSzPct val="120000"/>
            </a:pPr>
            <a:endParaRPr lang="en-US" sz="2000" dirty="0" smtClean="0"/>
          </a:p>
          <a:p>
            <a:pPr marL="457200" lvl="1" indent="0">
              <a:lnSpc>
                <a:spcPct val="80000"/>
              </a:lnSpc>
              <a:buClr>
                <a:srgbClr val="FFFF00"/>
              </a:buClr>
              <a:buSzPct val="120000"/>
            </a:pPr>
            <a:endParaRPr lang="en-US" sz="2400" dirty="0"/>
          </a:p>
        </p:txBody>
      </p:sp>
      <p:sp>
        <p:nvSpPr>
          <p:cNvPr id="37893" name="Text Box 5"/>
          <p:cNvSpPr txBox="1">
            <a:spLocks noChangeArrowheads="1"/>
          </p:cNvSpPr>
          <p:nvPr/>
        </p:nvSpPr>
        <p:spPr bwMode="auto">
          <a:xfrm>
            <a:off x="457200" y="2057400"/>
            <a:ext cx="8229600" cy="750888"/>
          </a:xfrm>
          <a:prstGeom prst="rect">
            <a:avLst/>
          </a:prstGeom>
          <a:noFill/>
          <a:ln w="9525">
            <a:noFill/>
            <a:miter lim="800000"/>
            <a:headEnd/>
            <a:tailEnd/>
          </a:ln>
          <a:effectLst/>
        </p:spPr>
        <p:txBody>
          <a:bodyPr>
            <a:spAutoFit/>
          </a:bodyPr>
          <a:lstStyle/>
          <a:p>
            <a:pPr eaLnBrk="1" hangingPunct="1">
              <a:lnSpc>
                <a:spcPct val="90000"/>
              </a:lnSpc>
              <a:spcBef>
                <a:spcPct val="50000"/>
              </a:spcBef>
            </a:pPr>
            <a:r>
              <a:rPr lang="en-US" sz="4800" dirty="0">
                <a:latin typeface="Times New Roman" pitchFamily="18" charset="0"/>
              </a:rPr>
              <a:t>    </a:t>
            </a:r>
          </a:p>
        </p:txBody>
      </p:sp>
      <p:grpSp>
        <p:nvGrpSpPr>
          <p:cNvPr id="6" name="Group 5"/>
          <p:cNvGrpSpPr/>
          <p:nvPr/>
        </p:nvGrpSpPr>
        <p:grpSpPr>
          <a:xfrm>
            <a:off x="381000" y="4267200"/>
            <a:ext cx="3038475" cy="609600"/>
            <a:chOff x="5715000" y="5029200"/>
            <a:chExt cx="3038475" cy="609600"/>
          </a:xfrm>
        </p:grpSpPr>
        <p:pic>
          <p:nvPicPr>
            <p:cNvPr id="7" name="Picture 16" descr="MyFlorida.com">
              <a:hlinkClick r:id="rId2"/>
            </p:cNvPr>
            <p:cNvPicPr>
              <a:picLocks noChangeAspect="1" noChangeArrowheads="1"/>
            </p:cNvPicPr>
            <p:nvPr/>
          </p:nvPicPr>
          <p:blipFill>
            <a:blip r:embed="rId3" cstate="print"/>
            <a:srcRect/>
            <a:stretch>
              <a:fillRect/>
            </a:stretch>
          </p:blipFill>
          <p:spPr bwMode="auto">
            <a:xfrm>
              <a:off x="5715000" y="5029200"/>
              <a:ext cx="1123950" cy="609600"/>
            </a:xfrm>
            <a:prstGeom prst="rect">
              <a:avLst/>
            </a:prstGeom>
            <a:noFill/>
          </p:spPr>
        </p:pic>
        <p:pic>
          <p:nvPicPr>
            <p:cNvPr id="8" name="Picture 6" descr="Florida Department of Environmental Protection"/>
            <p:cNvPicPr>
              <a:picLocks noChangeAspect="1" noChangeArrowheads="1"/>
            </p:cNvPicPr>
            <p:nvPr/>
          </p:nvPicPr>
          <p:blipFill>
            <a:blip r:embed="rId4" cstate="print"/>
            <a:srcRect/>
            <a:stretch>
              <a:fillRect/>
            </a:stretch>
          </p:blipFill>
          <p:spPr bwMode="auto">
            <a:xfrm>
              <a:off x="6781800" y="5029200"/>
              <a:ext cx="1971675" cy="609600"/>
            </a:xfrm>
            <a:prstGeom prst="rect">
              <a:avLst/>
            </a:prstGeom>
            <a:noFill/>
          </p:spPr>
        </p:pic>
      </p:grpSp>
      <p:pic>
        <p:nvPicPr>
          <p:cNvPr id="10" name="Picture 2" descr="Alabama Department of Environmental Management"/>
          <p:cNvPicPr>
            <a:picLocks noChangeAspect="1" noChangeArrowheads="1"/>
          </p:cNvPicPr>
          <p:nvPr/>
        </p:nvPicPr>
        <p:blipFill>
          <a:blip r:embed="rId5" cstate="print"/>
          <a:srcRect/>
          <a:stretch>
            <a:fillRect/>
          </a:stretch>
        </p:blipFill>
        <p:spPr bwMode="auto">
          <a:xfrm>
            <a:off x="3733800" y="4343400"/>
            <a:ext cx="5076825" cy="490515"/>
          </a:xfrm>
          <a:prstGeom prst="rect">
            <a:avLst/>
          </a:prstGeom>
          <a:noFill/>
        </p:spPr>
      </p:pic>
      <p:pic>
        <p:nvPicPr>
          <p:cNvPr id="11" name="Picture 12" descr="DMR banner"/>
          <p:cNvPicPr>
            <a:picLocks noChangeAspect="1" noChangeArrowheads="1"/>
          </p:cNvPicPr>
          <p:nvPr/>
        </p:nvPicPr>
        <p:blipFill>
          <a:blip r:embed="rId6" cstate="print"/>
          <a:srcRect/>
          <a:stretch>
            <a:fillRect/>
          </a:stretch>
        </p:blipFill>
        <p:spPr bwMode="auto">
          <a:xfrm>
            <a:off x="2057400" y="5105400"/>
            <a:ext cx="4114800" cy="97726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33400" y="0"/>
            <a:ext cx="7772400" cy="1600200"/>
          </a:xfrm>
        </p:spPr>
        <p:txBody>
          <a:bodyPr/>
          <a:lstStyle/>
          <a:p>
            <a:pPr algn="ctr"/>
            <a:r>
              <a:rPr lang="en-US" sz="3200" b="1" dirty="0">
                <a:solidFill>
                  <a:schemeClr val="tx1"/>
                </a:solidFill>
                <a:effectLst/>
              </a:rPr>
              <a:t>Coastal Zone Management Act</a:t>
            </a:r>
            <a:r>
              <a:rPr lang="en-US" sz="3200" b="1" i="1" dirty="0">
                <a:solidFill>
                  <a:schemeClr val="tx1"/>
                </a:solidFill>
              </a:rPr>
              <a:t> </a:t>
            </a:r>
            <a:r>
              <a:rPr lang="en-US" sz="3200" b="1" dirty="0">
                <a:solidFill>
                  <a:schemeClr val="tx1"/>
                </a:solidFill>
                <a:effectLst/>
              </a:rPr>
              <a:t>1972</a:t>
            </a:r>
          </a:p>
        </p:txBody>
      </p:sp>
      <p:sp>
        <p:nvSpPr>
          <p:cNvPr id="43011" name="Rectangle 3"/>
          <p:cNvSpPr>
            <a:spLocks noGrp="1" noChangeArrowheads="1"/>
          </p:cNvSpPr>
          <p:nvPr>
            <p:ph type="body" idx="1"/>
          </p:nvPr>
        </p:nvSpPr>
        <p:spPr>
          <a:xfrm>
            <a:off x="609600" y="1371600"/>
            <a:ext cx="7543800" cy="4800600"/>
          </a:xfrm>
        </p:spPr>
        <p:txBody>
          <a:bodyPr/>
          <a:lstStyle/>
          <a:p>
            <a:pPr>
              <a:lnSpc>
                <a:spcPct val="90000"/>
              </a:lnSpc>
              <a:buClr>
                <a:schemeClr val="tx1"/>
              </a:buClr>
            </a:pPr>
            <a:r>
              <a:rPr lang="en-US" sz="2000" dirty="0"/>
              <a:t>Section 303 - Requires cooperation with state and local governments to effect the purpose of the law</a:t>
            </a:r>
          </a:p>
          <a:p>
            <a:pPr lvl="1">
              <a:lnSpc>
                <a:spcPct val="90000"/>
              </a:lnSpc>
              <a:buClr>
                <a:schemeClr val="tx1"/>
              </a:buClr>
              <a:buSzPct val="120000"/>
            </a:pPr>
            <a:r>
              <a:rPr lang="en-US" sz="2000" dirty="0"/>
              <a:t>Applicable out to 3 mile limit or to the state jurisdictional boundary</a:t>
            </a:r>
          </a:p>
          <a:p>
            <a:pPr>
              <a:lnSpc>
                <a:spcPct val="90000"/>
              </a:lnSpc>
              <a:buClr>
                <a:schemeClr val="tx1"/>
              </a:buClr>
            </a:pPr>
            <a:r>
              <a:rPr lang="en-US" sz="2000" dirty="0"/>
              <a:t>Section 307 – Assure projects consistent with approved state plan to the maximum extent practical</a:t>
            </a:r>
          </a:p>
          <a:p>
            <a:pPr lvl="1">
              <a:lnSpc>
                <a:spcPct val="90000"/>
              </a:lnSpc>
              <a:buClr>
                <a:schemeClr val="tx1"/>
              </a:buClr>
              <a:buSzPct val="120000"/>
            </a:pPr>
            <a:r>
              <a:rPr lang="en-US" sz="2000" dirty="0" smtClean="0"/>
              <a:t>Consistency </a:t>
            </a:r>
            <a:r>
              <a:rPr lang="en-US" sz="2000" dirty="0"/>
              <a:t>Determination </a:t>
            </a:r>
            <a:r>
              <a:rPr lang="en-US" sz="2000" dirty="0" smtClean="0"/>
              <a:t>(CD</a:t>
            </a:r>
            <a:r>
              <a:rPr lang="en-US" sz="2000" dirty="0"/>
              <a:t>)</a:t>
            </a:r>
          </a:p>
          <a:p>
            <a:pPr>
              <a:lnSpc>
                <a:spcPct val="90000"/>
              </a:lnSpc>
              <a:buSzTx/>
              <a:buFontTx/>
              <a:buNone/>
            </a:pPr>
            <a:endParaRPr lang="en-US" sz="2800" dirty="0">
              <a:solidFill>
                <a:srgbClr val="FFFF00"/>
              </a:solidFill>
            </a:endParaRPr>
          </a:p>
          <a:p>
            <a:pPr>
              <a:lnSpc>
                <a:spcPct val="90000"/>
              </a:lnSpc>
              <a:buSzTx/>
              <a:buFontTx/>
              <a:buNone/>
            </a:pPr>
            <a:endParaRPr lang="en-US" sz="2800" dirty="0">
              <a:solidFill>
                <a:srgbClr val="FF3300"/>
              </a:solidFill>
            </a:endParaRPr>
          </a:p>
        </p:txBody>
      </p:sp>
      <p:grpSp>
        <p:nvGrpSpPr>
          <p:cNvPr id="4" name="Group 3"/>
          <p:cNvGrpSpPr/>
          <p:nvPr/>
        </p:nvGrpSpPr>
        <p:grpSpPr>
          <a:xfrm>
            <a:off x="381000" y="4267200"/>
            <a:ext cx="3038475" cy="609600"/>
            <a:chOff x="5715000" y="5029200"/>
            <a:chExt cx="3038475" cy="609600"/>
          </a:xfrm>
        </p:grpSpPr>
        <p:pic>
          <p:nvPicPr>
            <p:cNvPr id="5" name="Picture 16" descr="MyFlorida.com">
              <a:hlinkClick r:id="rId3"/>
            </p:cNvPr>
            <p:cNvPicPr>
              <a:picLocks noChangeAspect="1" noChangeArrowheads="1"/>
            </p:cNvPicPr>
            <p:nvPr/>
          </p:nvPicPr>
          <p:blipFill>
            <a:blip r:embed="rId4" cstate="print"/>
            <a:srcRect/>
            <a:stretch>
              <a:fillRect/>
            </a:stretch>
          </p:blipFill>
          <p:spPr bwMode="auto">
            <a:xfrm>
              <a:off x="5715000" y="5029200"/>
              <a:ext cx="1123950" cy="609600"/>
            </a:xfrm>
            <a:prstGeom prst="rect">
              <a:avLst/>
            </a:prstGeom>
            <a:noFill/>
          </p:spPr>
        </p:pic>
        <p:pic>
          <p:nvPicPr>
            <p:cNvPr id="6" name="Picture 6" descr="Florida Department of Environmental Protection"/>
            <p:cNvPicPr>
              <a:picLocks noChangeAspect="1" noChangeArrowheads="1"/>
            </p:cNvPicPr>
            <p:nvPr/>
          </p:nvPicPr>
          <p:blipFill>
            <a:blip r:embed="rId5" cstate="print"/>
            <a:srcRect/>
            <a:stretch>
              <a:fillRect/>
            </a:stretch>
          </p:blipFill>
          <p:spPr bwMode="auto">
            <a:xfrm>
              <a:off x="6781800" y="5029200"/>
              <a:ext cx="1971675" cy="609600"/>
            </a:xfrm>
            <a:prstGeom prst="rect">
              <a:avLst/>
            </a:prstGeom>
            <a:noFill/>
          </p:spPr>
        </p:pic>
      </p:grpSp>
      <p:pic>
        <p:nvPicPr>
          <p:cNvPr id="7" name="Picture 2" descr="Alabama Department of Environmental Management"/>
          <p:cNvPicPr>
            <a:picLocks noChangeAspect="1" noChangeArrowheads="1"/>
          </p:cNvPicPr>
          <p:nvPr/>
        </p:nvPicPr>
        <p:blipFill>
          <a:blip r:embed="rId6" cstate="print"/>
          <a:srcRect/>
          <a:stretch>
            <a:fillRect/>
          </a:stretch>
        </p:blipFill>
        <p:spPr bwMode="auto">
          <a:xfrm>
            <a:off x="3733800" y="4343400"/>
            <a:ext cx="5076825" cy="490515"/>
          </a:xfrm>
          <a:prstGeom prst="rect">
            <a:avLst/>
          </a:prstGeom>
          <a:noFill/>
        </p:spPr>
      </p:pic>
      <p:pic>
        <p:nvPicPr>
          <p:cNvPr id="8" name="Picture 12" descr="DMR banner"/>
          <p:cNvPicPr>
            <a:picLocks noChangeAspect="1" noChangeArrowheads="1"/>
          </p:cNvPicPr>
          <p:nvPr/>
        </p:nvPicPr>
        <p:blipFill>
          <a:blip r:embed="rId7" cstate="print"/>
          <a:srcRect/>
          <a:stretch>
            <a:fillRect/>
          </a:stretch>
        </p:blipFill>
        <p:spPr bwMode="auto">
          <a:xfrm>
            <a:off x="2057400" y="5105400"/>
            <a:ext cx="4114800" cy="97726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09600" y="0"/>
            <a:ext cx="7772400" cy="1524000"/>
          </a:xfrm>
        </p:spPr>
        <p:txBody>
          <a:bodyPr/>
          <a:lstStyle/>
          <a:p>
            <a:pPr algn="ctr"/>
            <a:r>
              <a:rPr lang="en-US" sz="2400" b="1" dirty="0">
                <a:solidFill>
                  <a:schemeClr val="tx1"/>
                </a:solidFill>
                <a:effectLst/>
              </a:rPr>
              <a:t>Coastal Zone Management Act 1972</a:t>
            </a:r>
          </a:p>
        </p:txBody>
      </p:sp>
      <p:sp>
        <p:nvSpPr>
          <p:cNvPr id="44035" name="Rectangle 3"/>
          <p:cNvSpPr>
            <a:spLocks noGrp="1" noChangeArrowheads="1"/>
          </p:cNvSpPr>
          <p:nvPr>
            <p:ph type="body" idx="1"/>
          </p:nvPr>
        </p:nvSpPr>
        <p:spPr>
          <a:xfrm>
            <a:off x="381000" y="1295400"/>
            <a:ext cx="8382000" cy="3657600"/>
          </a:xfrm>
        </p:spPr>
        <p:txBody>
          <a:bodyPr/>
          <a:lstStyle/>
          <a:p>
            <a:pPr>
              <a:buClr>
                <a:schemeClr val="tx1"/>
              </a:buClr>
            </a:pPr>
            <a:r>
              <a:rPr lang="en-US" dirty="0"/>
              <a:t> </a:t>
            </a:r>
            <a:r>
              <a:rPr lang="en-US" sz="2000" dirty="0" smtClean="0"/>
              <a:t>CD </a:t>
            </a:r>
            <a:r>
              <a:rPr lang="en-US" sz="2000" dirty="0"/>
              <a:t>- Includes an evaluation of the relevant provisions of the State’s Management Plan, project description, project effects and supporting data  for the conclusions of the CCD</a:t>
            </a:r>
          </a:p>
          <a:p>
            <a:pPr lvl="1">
              <a:buClr>
                <a:schemeClr val="tx1"/>
              </a:buClr>
            </a:pPr>
            <a:r>
              <a:rPr lang="en-US" sz="2000" dirty="0"/>
              <a:t>Agency makes call on conformity, requests State concurrence</a:t>
            </a:r>
          </a:p>
          <a:p>
            <a:pPr lvl="1">
              <a:buClr>
                <a:schemeClr val="tx1"/>
              </a:buClr>
            </a:pPr>
            <a:r>
              <a:rPr lang="en-US" sz="2000" dirty="0"/>
              <a:t>Should be included in NEPA document.  See 40 CFR 1502.25</a:t>
            </a:r>
          </a:p>
          <a:p>
            <a:pPr>
              <a:buClr>
                <a:schemeClr val="tx1"/>
              </a:buClr>
            </a:pPr>
            <a:r>
              <a:rPr lang="en-US" sz="2000" dirty="0"/>
              <a:t>Conflict Resolution Process – mediation chaired by Secretary of Commerce with cabinet level agency representation</a:t>
            </a:r>
          </a:p>
          <a:p>
            <a:pPr lvl="1">
              <a:buClr>
                <a:schemeClr val="tx2"/>
              </a:buClr>
              <a:buNone/>
            </a:pPr>
            <a:endParaRPr lang="en-US" sz="2400" dirty="0">
              <a:solidFill>
                <a:srgbClr val="FFFF00"/>
              </a:solidFill>
            </a:endParaRPr>
          </a:p>
          <a:p>
            <a:pPr lvl="1">
              <a:buClr>
                <a:srgbClr val="FFFF00"/>
              </a:buClr>
              <a:buFontTx/>
              <a:buChar char="•"/>
            </a:pPr>
            <a:endParaRPr lang="en-US" sz="2400" dirty="0">
              <a:solidFill>
                <a:srgbClr val="FFFF00"/>
              </a:solidFill>
            </a:endParaRPr>
          </a:p>
        </p:txBody>
      </p:sp>
      <p:grpSp>
        <p:nvGrpSpPr>
          <p:cNvPr id="4" name="Group 3"/>
          <p:cNvGrpSpPr/>
          <p:nvPr/>
        </p:nvGrpSpPr>
        <p:grpSpPr>
          <a:xfrm>
            <a:off x="381000" y="4267200"/>
            <a:ext cx="3038475" cy="609600"/>
            <a:chOff x="5715000" y="5029200"/>
            <a:chExt cx="3038475" cy="609600"/>
          </a:xfrm>
        </p:grpSpPr>
        <p:pic>
          <p:nvPicPr>
            <p:cNvPr id="5" name="Picture 16" descr="MyFlorida.com">
              <a:hlinkClick r:id="rId3"/>
            </p:cNvPr>
            <p:cNvPicPr>
              <a:picLocks noChangeAspect="1" noChangeArrowheads="1"/>
            </p:cNvPicPr>
            <p:nvPr/>
          </p:nvPicPr>
          <p:blipFill>
            <a:blip r:embed="rId4" cstate="print"/>
            <a:srcRect/>
            <a:stretch>
              <a:fillRect/>
            </a:stretch>
          </p:blipFill>
          <p:spPr bwMode="auto">
            <a:xfrm>
              <a:off x="5715000" y="5029200"/>
              <a:ext cx="1123950" cy="609600"/>
            </a:xfrm>
            <a:prstGeom prst="rect">
              <a:avLst/>
            </a:prstGeom>
            <a:noFill/>
          </p:spPr>
        </p:pic>
        <p:pic>
          <p:nvPicPr>
            <p:cNvPr id="6" name="Picture 6" descr="Florida Department of Environmental Protection"/>
            <p:cNvPicPr>
              <a:picLocks noChangeAspect="1" noChangeArrowheads="1"/>
            </p:cNvPicPr>
            <p:nvPr/>
          </p:nvPicPr>
          <p:blipFill>
            <a:blip r:embed="rId5" cstate="print"/>
            <a:srcRect/>
            <a:stretch>
              <a:fillRect/>
            </a:stretch>
          </p:blipFill>
          <p:spPr bwMode="auto">
            <a:xfrm>
              <a:off x="6781800" y="5029200"/>
              <a:ext cx="1971675" cy="609600"/>
            </a:xfrm>
            <a:prstGeom prst="rect">
              <a:avLst/>
            </a:prstGeom>
            <a:noFill/>
          </p:spPr>
        </p:pic>
      </p:grpSp>
      <p:pic>
        <p:nvPicPr>
          <p:cNvPr id="7" name="Picture 2" descr="Alabama Department of Environmental Management"/>
          <p:cNvPicPr>
            <a:picLocks noChangeAspect="1" noChangeArrowheads="1"/>
          </p:cNvPicPr>
          <p:nvPr/>
        </p:nvPicPr>
        <p:blipFill>
          <a:blip r:embed="rId6" cstate="print"/>
          <a:srcRect/>
          <a:stretch>
            <a:fillRect/>
          </a:stretch>
        </p:blipFill>
        <p:spPr bwMode="auto">
          <a:xfrm>
            <a:off x="3733800" y="4343400"/>
            <a:ext cx="5076825" cy="490515"/>
          </a:xfrm>
          <a:prstGeom prst="rect">
            <a:avLst/>
          </a:prstGeom>
          <a:noFill/>
        </p:spPr>
      </p:pic>
      <p:pic>
        <p:nvPicPr>
          <p:cNvPr id="8" name="Picture 12" descr="DMR banner"/>
          <p:cNvPicPr>
            <a:picLocks noChangeAspect="1" noChangeArrowheads="1"/>
          </p:cNvPicPr>
          <p:nvPr/>
        </p:nvPicPr>
        <p:blipFill>
          <a:blip r:embed="rId7" cstate="print"/>
          <a:srcRect/>
          <a:stretch>
            <a:fillRect/>
          </a:stretch>
        </p:blipFill>
        <p:spPr bwMode="auto">
          <a:xfrm>
            <a:off x="2057400" y="5105400"/>
            <a:ext cx="4114800" cy="97726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685800" y="609600"/>
            <a:ext cx="7772400" cy="838200"/>
          </a:xfrm>
        </p:spPr>
        <p:txBody>
          <a:bodyPr/>
          <a:lstStyle/>
          <a:p>
            <a:r>
              <a:rPr lang="en-US" dirty="0">
                <a:solidFill>
                  <a:schemeClr val="tx1"/>
                </a:solidFill>
              </a:rPr>
              <a:t>Clean Air Act 1970</a:t>
            </a:r>
          </a:p>
        </p:txBody>
      </p:sp>
      <p:sp>
        <p:nvSpPr>
          <p:cNvPr id="92164" name="Text Box 4"/>
          <p:cNvSpPr txBox="1">
            <a:spLocks noChangeArrowheads="1"/>
          </p:cNvSpPr>
          <p:nvPr/>
        </p:nvSpPr>
        <p:spPr bwMode="auto">
          <a:xfrm>
            <a:off x="2057400" y="4267200"/>
            <a:ext cx="5334000" cy="530225"/>
          </a:xfrm>
          <a:prstGeom prst="rect">
            <a:avLst/>
          </a:prstGeom>
          <a:noFill/>
          <a:ln w="9525">
            <a:noFill/>
            <a:miter lim="800000"/>
            <a:headEnd/>
            <a:tailEnd/>
          </a:ln>
          <a:effectLst/>
        </p:spPr>
        <p:txBody>
          <a:bodyPr>
            <a:spAutoFit/>
          </a:bodyPr>
          <a:lstStyle/>
          <a:p>
            <a:pPr eaLnBrk="1" hangingPunct="1">
              <a:lnSpc>
                <a:spcPct val="90000"/>
              </a:lnSpc>
              <a:spcBef>
                <a:spcPct val="50000"/>
              </a:spcBef>
            </a:pPr>
            <a:endParaRPr lang="en-US" sz="3200">
              <a:solidFill>
                <a:srgbClr val="FFFF00"/>
              </a:solidFill>
              <a:latin typeface="Times New Roman" pitchFamily="18" charset="0"/>
            </a:endParaRPr>
          </a:p>
        </p:txBody>
      </p:sp>
      <p:sp>
        <p:nvSpPr>
          <p:cNvPr id="92165" name="Rectangle 5"/>
          <p:cNvSpPr>
            <a:spLocks noChangeArrowheads="1"/>
          </p:cNvSpPr>
          <p:nvPr/>
        </p:nvSpPr>
        <p:spPr bwMode="auto">
          <a:xfrm>
            <a:off x="381000" y="1524000"/>
            <a:ext cx="8229600" cy="4298950"/>
          </a:xfrm>
          <a:prstGeom prst="rect">
            <a:avLst/>
          </a:prstGeom>
          <a:noFill/>
          <a:ln w="9525">
            <a:noFill/>
            <a:miter lim="800000"/>
            <a:headEnd/>
            <a:tailEnd/>
          </a:ln>
          <a:effectLst/>
        </p:spPr>
        <p:txBody>
          <a:bodyPr>
            <a:spAutoFit/>
          </a:bodyPr>
          <a:lstStyle/>
          <a:p>
            <a:pPr eaLnBrk="1" hangingPunct="1">
              <a:spcBef>
                <a:spcPct val="50000"/>
              </a:spcBef>
            </a:pPr>
            <a:r>
              <a:rPr lang="en-US" sz="4000" dirty="0">
                <a:latin typeface="+mj-lt"/>
              </a:rPr>
              <a:t>Protection of public health and welfare by the control of air pollution at its source</a:t>
            </a:r>
          </a:p>
          <a:p>
            <a:pPr eaLnBrk="1" hangingPunct="1">
              <a:spcBef>
                <a:spcPct val="50000"/>
              </a:spcBef>
            </a:pPr>
            <a:r>
              <a:rPr lang="en-US" sz="4000" dirty="0">
                <a:latin typeface="+mj-lt"/>
              </a:rPr>
              <a:t>“General Conformity Rule”</a:t>
            </a:r>
          </a:p>
          <a:p>
            <a:pPr eaLnBrk="1" hangingPunct="1">
              <a:spcBef>
                <a:spcPct val="50000"/>
              </a:spcBef>
            </a:pPr>
            <a:r>
              <a:rPr lang="en-US" sz="3200" dirty="0">
                <a:latin typeface="+mj-lt"/>
              </a:rPr>
              <a:t>http://www.epa.gov/ebtpages/air.html </a:t>
            </a:r>
          </a:p>
          <a:p>
            <a:pPr eaLnBrk="1" hangingPunct="1">
              <a:spcBef>
                <a:spcPct val="50000"/>
              </a:spcBef>
            </a:pPr>
            <a:endParaRPr lang="en-US" sz="3200" dirty="0">
              <a:solidFill>
                <a:srgbClr val="FF3300"/>
              </a:solidFill>
              <a:latin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838200" y="228600"/>
            <a:ext cx="7772400" cy="1143000"/>
          </a:xfrm>
        </p:spPr>
        <p:txBody>
          <a:bodyPr/>
          <a:lstStyle/>
          <a:p>
            <a:pPr algn="ctr"/>
            <a:r>
              <a:rPr lang="en-US" dirty="0">
                <a:solidFill>
                  <a:schemeClr val="tx1"/>
                </a:solidFill>
              </a:rPr>
              <a:t>Clean Air Act 1970</a:t>
            </a:r>
          </a:p>
        </p:txBody>
      </p:sp>
      <p:sp>
        <p:nvSpPr>
          <p:cNvPr id="32771" name="Rectangle 3"/>
          <p:cNvSpPr>
            <a:spLocks noGrp="1" noChangeArrowheads="1"/>
          </p:cNvSpPr>
          <p:nvPr>
            <p:ph type="body" idx="1"/>
          </p:nvPr>
        </p:nvSpPr>
        <p:spPr>
          <a:xfrm>
            <a:off x="228600" y="1524000"/>
            <a:ext cx="8686800" cy="4800600"/>
          </a:xfrm>
        </p:spPr>
        <p:txBody>
          <a:bodyPr/>
          <a:lstStyle/>
          <a:p>
            <a:r>
              <a:rPr lang="en-US" sz="2800" dirty="0"/>
              <a:t>States required to develop Implementation Plans (SIP) to obtain and maintain compliance with National Ambient Air Quality Standards (NAAQS)</a:t>
            </a:r>
          </a:p>
          <a:p>
            <a:pPr lvl="1">
              <a:buSzPct val="120000"/>
              <a:buFont typeface="Tahoma" pitchFamily="34" charset="0"/>
              <a:buChar char="−"/>
            </a:pPr>
            <a:r>
              <a:rPr lang="en-US" sz="2400" dirty="0"/>
              <a:t>Strategy by which the state plans to meet and maintain (NAAQS) requirements</a:t>
            </a:r>
          </a:p>
          <a:p>
            <a:pPr lvl="1">
              <a:buSzPct val="120000"/>
              <a:buFont typeface="Tahoma" pitchFamily="34" charset="0"/>
              <a:buChar char="−"/>
            </a:pPr>
            <a:r>
              <a:rPr lang="en-US" sz="2400" dirty="0"/>
              <a:t>Budgets emission quotas for various sources</a:t>
            </a:r>
          </a:p>
          <a:p>
            <a:pPr lvl="1">
              <a:buSzPct val="120000"/>
              <a:buFont typeface="Tahoma" pitchFamily="34" charset="0"/>
              <a:buChar char="−"/>
            </a:pPr>
            <a:r>
              <a:rPr lang="en-US" sz="2400" dirty="0"/>
              <a:t>EPA approval required</a:t>
            </a:r>
          </a:p>
          <a:p>
            <a:r>
              <a:rPr lang="en-US" sz="2800" dirty="0"/>
              <a:t>Agency determines applicability/conformity with SIP</a:t>
            </a:r>
          </a:p>
          <a:p>
            <a:pPr lvl="1">
              <a:buSzPct val="120000"/>
              <a:buFont typeface="Tahoma" pitchFamily="34" charset="0"/>
              <a:buChar char="−"/>
            </a:pPr>
            <a:r>
              <a:rPr lang="en-US" sz="2400" dirty="0"/>
              <a:t>Consultation with State/EPA</a:t>
            </a:r>
          </a:p>
          <a:p>
            <a:pPr lvl="1">
              <a:buSzPct val="120000"/>
              <a:buFont typeface="Tahoma" pitchFamily="34" charset="0"/>
              <a:buChar char="−"/>
            </a:pPr>
            <a:r>
              <a:rPr lang="en-US" sz="2400" dirty="0"/>
              <a:t>Analysis and reporting</a:t>
            </a:r>
          </a:p>
          <a:p>
            <a:pPr>
              <a:buClr>
                <a:schemeClr val="bg2"/>
              </a:buClr>
              <a:buSzTx/>
              <a:buFontTx/>
              <a:buNone/>
            </a:pPr>
            <a:endParaRPr lang="en-US" sz="2000" dirty="0">
              <a:solidFill>
                <a:srgbClr val="FFFF00"/>
              </a:solidFill>
            </a:endParaRPr>
          </a:p>
          <a:p>
            <a:pPr>
              <a:buFontTx/>
              <a:buNone/>
            </a:pPr>
            <a:endParaRPr lang="en-US" sz="1800" dirty="0">
              <a:solidFill>
                <a:srgbClr val="FFFF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Deep Draft Projects in Mobile District</a:t>
            </a:r>
            <a:endParaRPr lang="en-US" sz="3200" b="1" dirty="0"/>
          </a:p>
        </p:txBody>
      </p:sp>
      <p:sp>
        <p:nvSpPr>
          <p:cNvPr id="3" name="Content Placeholder 2"/>
          <p:cNvSpPr>
            <a:spLocks noGrp="1"/>
          </p:cNvSpPr>
          <p:nvPr>
            <p:ph idx="1"/>
          </p:nvPr>
        </p:nvSpPr>
        <p:spPr/>
        <p:txBody>
          <a:bodyPr/>
          <a:lstStyle/>
          <a:p>
            <a:r>
              <a:rPr lang="en-US" sz="2400" dirty="0" smtClean="0"/>
              <a:t>Panama City Harbor, FL</a:t>
            </a:r>
          </a:p>
          <a:p>
            <a:r>
              <a:rPr lang="en-US" sz="2400" dirty="0" smtClean="0"/>
              <a:t>Pensacola Harbor, FL</a:t>
            </a:r>
          </a:p>
          <a:p>
            <a:r>
              <a:rPr lang="en-US" sz="2400" dirty="0" smtClean="0"/>
              <a:t>Mobile Harbor, AL</a:t>
            </a:r>
          </a:p>
          <a:p>
            <a:r>
              <a:rPr lang="en-US" sz="2400" dirty="0" smtClean="0"/>
              <a:t>Pascagoula Harbor, MS</a:t>
            </a:r>
          </a:p>
          <a:p>
            <a:r>
              <a:rPr lang="en-US" sz="2400" dirty="0" smtClean="0"/>
              <a:t>Gulfport Harbor, MS</a:t>
            </a:r>
            <a:endParaRPr lang="en-US"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84300"/>
          </a:xfrm>
        </p:spPr>
        <p:txBody>
          <a:bodyPr/>
          <a:lstStyle/>
          <a:p>
            <a:r>
              <a:rPr lang="en-US" sz="2400" b="1" dirty="0" smtClean="0">
                <a:solidFill>
                  <a:schemeClr val="tx1"/>
                </a:solidFill>
              </a:rPr>
              <a:t>PASCAGOULA HARBOR – OVERVIEW</a:t>
            </a:r>
            <a:r>
              <a:rPr lang="en-US" b="1" dirty="0" smtClean="0">
                <a:solidFill>
                  <a:schemeClr val="bg1"/>
                </a:solidFill>
                <a:effectLst>
                  <a:outerShdw blurRad="38100" dist="38100" dir="2700000" algn="tl">
                    <a:srgbClr val="000000"/>
                  </a:outerShdw>
                </a:effectLst>
              </a:rPr>
              <a:t/>
            </a:r>
            <a:br>
              <a:rPr lang="en-US" b="1" dirty="0" smtClean="0">
                <a:solidFill>
                  <a:schemeClr val="bg1"/>
                </a:solidFill>
                <a:effectLst>
                  <a:outerShdw blurRad="38100" dist="38100" dir="2700000" algn="tl">
                    <a:srgbClr val="000000"/>
                  </a:outerShdw>
                </a:effectLst>
              </a:rPr>
            </a:br>
            <a:endParaRPr lang="en-US" dirty="0"/>
          </a:p>
        </p:txBody>
      </p:sp>
      <p:sp>
        <p:nvSpPr>
          <p:cNvPr id="3" name="Text Placeholder 2"/>
          <p:cNvSpPr>
            <a:spLocks noGrp="1"/>
          </p:cNvSpPr>
          <p:nvPr>
            <p:ph type="body" sz="half" idx="1"/>
          </p:nvPr>
        </p:nvSpPr>
        <p:spPr>
          <a:xfrm>
            <a:off x="381000" y="762000"/>
            <a:ext cx="4038600" cy="5105400"/>
          </a:xfrm>
        </p:spPr>
        <p:txBody>
          <a:bodyPr/>
          <a:lstStyle/>
          <a:p>
            <a:pPr>
              <a:buNone/>
            </a:pPr>
            <a:r>
              <a:rPr lang="en-US" sz="1800" dirty="0" smtClean="0"/>
              <a:t>Five Segments -  </a:t>
            </a:r>
          </a:p>
          <a:p>
            <a:pPr>
              <a:buAutoNum type="arabicPeriod"/>
            </a:pPr>
            <a:r>
              <a:rPr lang="en-US" sz="1800" dirty="0" smtClean="0"/>
              <a:t>Pascagoula Upper River</a:t>
            </a:r>
          </a:p>
          <a:p>
            <a:pPr marL="800100" lvl="1" indent="-342900">
              <a:buNone/>
            </a:pPr>
            <a:r>
              <a:rPr lang="en-US" sz="1800" dirty="0" smtClean="0"/>
              <a:t>-    A Channel 16 feet deep by 70 feet wide from River Mile 0.0 to 5.0 (~29,500 feet)</a:t>
            </a:r>
          </a:p>
          <a:p>
            <a:pPr>
              <a:buNone/>
            </a:pPr>
            <a:r>
              <a:rPr lang="en-US" sz="1800" dirty="0" smtClean="0"/>
              <a:t>2. Pascagoula Inner Harbor &amp; River</a:t>
            </a:r>
          </a:p>
          <a:p>
            <a:pPr lvl="1">
              <a:buFontTx/>
              <a:buChar char="–"/>
            </a:pPr>
            <a:r>
              <a:rPr lang="en-US" sz="1800" dirty="0" smtClean="0"/>
              <a:t>A Channel 38 feet deep by 350 feet wide with a turning basin 38 feet deep, 2,000 feet long, and 950 feet wide on the west side below Railroad Bridge </a:t>
            </a:r>
          </a:p>
          <a:p>
            <a:pPr>
              <a:buNone/>
            </a:pPr>
            <a:r>
              <a:rPr lang="en-US" sz="1800" dirty="0" smtClean="0"/>
              <a:t>3. Bayou </a:t>
            </a:r>
            <a:r>
              <a:rPr lang="en-US" sz="1800" dirty="0" err="1" smtClean="0"/>
              <a:t>Casotte</a:t>
            </a:r>
            <a:r>
              <a:rPr lang="en-US" sz="1800" dirty="0" smtClean="0"/>
              <a:t> Inner Harbor</a:t>
            </a:r>
          </a:p>
          <a:p>
            <a:pPr lvl="1">
              <a:buFontTx/>
              <a:buChar char="–"/>
            </a:pPr>
            <a:r>
              <a:rPr lang="en-US" sz="1800" dirty="0" smtClean="0"/>
              <a:t>A Channel 42 feet deep by 350 feet wide and a turning basin 42 feet deep, 1,000 feet wide and 1,750 feet long</a:t>
            </a:r>
          </a:p>
          <a:p>
            <a:endParaRPr lang="en-US" dirty="0"/>
          </a:p>
        </p:txBody>
      </p:sp>
      <p:pic>
        <p:nvPicPr>
          <p:cNvPr id="5" name="ClipArt Placeholder 4" descr="Authorized and Existing Dimensions.jpg"/>
          <p:cNvPicPr>
            <a:picLocks noGrp="1" noChangeAspect="1"/>
          </p:cNvPicPr>
          <p:nvPr>
            <p:ph type="clipArt" sz="half" idx="2"/>
          </p:nvPr>
        </p:nvPicPr>
        <p:blipFill>
          <a:blip r:embed="rId2" cstate="print"/>
          <a:stretch>
            <a:fillRect/>
          </a:stretch>
        </p:blipFill>
        <p:spPr>
          <a:xfrm>
            <a:off x="4419600" y="609600"/>
            <a:ext cx="4572000" cy="51054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304800"/>
            <a:ext cx="8305800" cy="685800"/>
          </a:xfrm>
        </p:spPr>
        <p:txBody>
          <a:bodyPr anchor="t"/>
          <a:lstStyle/>
          <a:p>
            <a:pPr eaLnBrk="1" hangingPunct="1"/>
            <a:r>
              <a:rPr lang="en-US" sz="2400" b="1" dirty="0" smtClean="0">
                <a:solidFill>
                  <a:schemeClr val="tx1"/>
                </a:solidFill>
              </a:rPr>
              <a:t>Environmental Laws Affecting USACE DDN Mission</a:t>
            </a:r>
          </a:p>
        </p:txBody>
      </p:sp>
      <p:sp>
        <p:nvSpPr>
          <p:cNvPr id="16387" name="Rectangle 3"/>
          <p:cNvSpPr>
            <a:spLocks noGrp="1" noChangeArrowheads="1"/>
          </p:cNvSpPr>
          <p:nvPr>
            <p:ph type="body" idx="1"/>
          </p:nvPr>
        </p:nvSpPr>
        <p:spPr>
          <a:xfrm>
            <a:off x="228600" y="914400"/>
            <a:ext cx="8458200" cy="5105400"/>
          </a:xfrm>
        </p:spPr>
        <p:txBody>
          <a:bodyPr/>
          <a:lstStyle/>
          <a:p>
            <a:pPr lvl="1" eaLnBrk="1" hangingPunct="1">
              <a:lnSpc>
                <a:spcPct val="90000"/>
              </a:lnSpc>
              <a:buClr>
                <a:schemeClr val="tx1"/>
              </a:buClr>
              <a:buSzPct val="120000"/>
              <a:buFontTx/>
              <a:buChar char="•"/>
            </a:pPr>
            <a:r>
              <a:rPr lang="en-US" sz="2000" dirty="0" smtClean="0"/>
              <a:t>National Environmental Policy Act</a:t>
            </a:r>
          </a:p>
          <a:p>
            <a:pPr lvl="1" eaLnBrk="1" hangingPunct="1">
              <a:lnSpc>
                <a:spcPct val="90000"/>
              </a:lnSpc>
              <a:buClr>
                <a:schemeClr val="tx1"/>
              </a:buClr>
              <a:buSzPct val="120000"/>
              <a:buFontTx/>
              <a:buChar char="•"/>
            </a:pPr>
            <a:r>
              <a:rPr lang="en-US" sz="2000" dirty="0" smtClean="0"/>
              <a:t>Fish and Wildlife Coordination Act</a:t>
            </a:r>
          </a:p>
          <a:p>
            <a:pPr lvl="1" eaLnBrk="1" hangingPunct="1">
              <a:lnSpc>
                <a:spcPct val="90000"/>
              </a:lnSpc>
              <a:buClr>
                <a:schemeClr val="tx1"/>
              </a:buClr>
              <a:buSzPct val="120000"/>
              <a:buFontTx/>
              <a:buChar char="•"/>
            </a:pPr>
            <a:r>
              <a:rPr lang="en-US" sz="2000" dirty="0" smtClean="0"/>
              <a:t>Clean Water Act</a:t>
            </a:r>
          </a:p>
          <a:p>
            <a:pPr lvl="1" eaLnBrk="1" hangingPunct="1">
              <a:lnSpc>
                <a:spcPct val="90000"/>
              </a:lnSpc>
              <a:buClr>
                <a:schemeClr val="tx1"/>
              </a:buClr>
              <a:buSzPct val="120000"/>
              <a:buFontTx/>
              <a:buChar char="•"/>
            </a:pPr>
            <a:r>
              <a:rPr lang="en-US" sz="2000" dirty="0" smtClean="0"/>
              <a:t>Coastal Zone Management Act</a:t>
            </a:r>
          </a:p>
          <a:p>
            <a:pPr lvl="1" eaLnBrk="1" hangingPunct="1">
              <a:lnSpc>
                <a:spcPct val="90000"/>
              </a:lnSpc>
              <a:buClr>
                <a:schemeClr val="tx1"/>
              </a:buClr>
              <a:buSzPct val="120000"/>
              <a:buFontTx/>
              <a:buChar char="•"/>
            </a:pPr>
            <a:r>
              <a:rPr lang="en-US" sz="2000" dirty="0" smtClean="0"/>
              <a:t>Marine Protection, Research &amp; Sanctuaries Act</a:t>
            </a:r>
          </a:p>
          <a:p>
            <a:pPr lvl="1" eaLnBrk="1" hangingPunct="1">
              <a:lnSpc>
                <a:spcPct val="90000"/>
              </a:lnSpc>
              <a:buClr>
                <a:schemeClr val="tx1"/>
              </a:buClr>
              <a:buSzPct val="120000"/>
              <a:buFontTx/>
              <a:buChar char="•"/>
            </a:pPr>
            <a:r>
              <a:rPr lang="en-US" sz="2000" dirty="0" smtClean="0"/>
              <a:t>Resources Conservation and Recovery Act</a:t>
            </a:r>
          </a:p>
          <a:p>
            <a:pPr lvl="1" eaLnBrk="1" hangingPunct="1">
              <a:lnSpc>
                <a:spcPct val="90000"/>
              </a:lnSpc>
              <a:buClr>
                <a:schemeClr val="tx1"/>
              </a:buClr>
              <a:buSzPct val="120000"/>
              <a:buFontTx/>
              <a:buChar char="•"/>
            </a:pPr>
            <a:r>
              <a:rPr lang="en-US" sz="2000" dirty="0" smtClean="0"/>
              <a:t>Toxic Substances of Control Act</a:t>
            </a:r>
          </a:p>
          <a:p>
            <a:pPr lvl="1" eaLnBrk="1" hangingPunct="1">
              <a:lnSpc>
                <a:spcPct val="90000"/>
              </a:lnSpc>
              <a:buClr>
                <a:schemeClr val="tx1"/>
              </a:buClr>
              <a:buSzPct val="120000"/>
              <a:buFontTx/>
              <a:buChar char="•"/>
            </a:pPr>
            <a:r>
              <a:rPr lang="en-US" sz="2000" dirty="0" smtClean="0"/>
              <a:t>Coastal Barrier Resources Act</a:t>
            </a:r>
          </a:p>
          <a:p>
            <a:pPr lvl="1" eaLnBrk="1" hangingPunct="1">
              <a:lnSpc>
                <a:spcPct val="90000"/>
              </a:lnSpc>
              <a:buClr>
                <a:schemeClr val="tx1"/>
              </a:buClr>
              <a:buSzPct val="120000"/>
              <a:buFontTx/>
              <a:buChar char="•"/>
            </a:pPr>
            <a:r>
              <a:rPr lang="en-US" sz="2000" dirty="0" smtClean="0"/>
              <a:t>Clean Air Act</a:t>
            </a:r>
          </a:p>
          <a:p>
            <a:pPr lvl="1" eaLnBrk="1" hangingPunct="1">
              <a:lnSpc>
                <a:spcPct val="90000"/>
              </a:lnSpc>
              <a:buClr>
                <a:schemeClr val="tx1"/>
              </a:buClr>
              <a:buSzPct val="120000"/>
              <a:buFontTx/>
              <a:buChar char="•"/>
            </a:pPr>
            <a:r>
              <a:rPr lang="en-US" sz="2000" dirty="0" smtClean="0"/>
              <a:t>Endangered Species Act</a:t>
            </a:r>
          </a:p>
          <a:p>
            <a:pPr lvl="1" eaLnBrk="1" hangingPunct="1">
              <a:lnSpc>
                <a:spcPct val="90000"/>
              </a:lnSpc>
              <a:buClr>
                <a:schemeClr val="tx1"/>
              </a:buClr>
              <a:buSzPct val="120000"/>
              <a:buFontTx/>
              <a:buChar char="•"/>
            </a:pPr>
            <a:r>
              <a:rPr lang="en-US" sz="2000" dirty="0" smtClean="0"/>
              <a:t>Marine Mammals Protection Act </a:t>
            </a:r>
          </a:p>
          <a:p>
            <a:pPr lvl="1" eaLnBrk="1" hangingPunct="1">
              <a:lnSpc>
                <a:spcPct val="90000"/>
              </a:lnSpc>
              <a:buClr>
                <a:schemeClr val="tx1"/>
              </a:buClr>
              <a:buSzPct val="120000"/>
              <a:buFontTx/>
              <a:buChar char="•"/>
            </a:pPr>
            <a:r>
              <a:rPr lang="en-US" sz="2000" dirty="0" smtClean="0"/>
              <a:t>Magnuson-Stevens Fishery Management &amp; Conservation Act</a:t>
            </a:r>
          </a:p>
          <a:p>
            <a:pPr lvl="1" eaLnBrk="1" hangingPunct="1">
              <a:lnSpc>
                <a:spcPct val="90000"/>
              </a:lnSpc>
              <a:buClr>
                <a:schemeClr val="tx1"/>
              </a:buClr>
              <a:buSzPct val="120000"/>
              <a:buFontTx/>
              <a:buChar char="•"/>
            </a:pPr>
            <a:r>
              <a:rPr lang="en-US" sz="2000" dirty="0" smtClean="0"/>
              <a:t>Migratory Bird Treaty Act</a:t>
            </a:r>
          </a:p>
          <a:p>
            <a:pPr lvl="1" eaLnBrk="1" hangingPunct="1">
              <a:lnSpc>
                <a:spcPct val="90000"/>
              </a:lnSpc>
              <a:buClr>
                <a:schemeClr val="tx1"/>
              </a:buClr>
              <a:buSzPct val="120000"/>
              <a:buFontTx/>
              <a:buChar char="•"/>
            </a:pPr>
            <a:r>
              <a:rPr lang="en-US" sz="2000" dirty="0" smtClean="0"/>
              <a:t>National Historic Preservation Act</a:t>
            </a:r>
          </a:p>
          <a:p>
            <a:pPr lvl="1" eaLnBrk="1" hangingPunct="1">
              <a:lnSpc>
                <a:spcPct val="90000"/>
              </a:lnSpc>
              <a:buClr>
                <a:schemeClr val="tx1"/>
              </a:buClr>
              <a:buSzPct val="120000"/>
              <a:buNone/>
            </a:pPr>
            <a:endParaRPr lang="en-US" sz="2000" dirty="0" smtClean="0"/>
          </a:p>
          <a:p>
            <a:pPr lvl="1" eaLnBrk="1" hangingPunct="1">
              <a:lnSpc>
                <a:spcPct val="90000"/>
              </a:lnSpc>
              <a:buClr>
                <a:schemeClr val="tx1"/>
              </a:buClr>
              <a:buSzPct val="120000"/>
              <a:buNone/>
            </a:pPr>
            <a:endParaRPr lang="en-US" sz="2000" dirty="0" smtClean="0"/>
          </a:p>
          <a:p>
            <a:pPr eaLnBrk="1" hangingPunct="1">
              <a:lnSpc>
                <a:spcPct val="90000"/>
              </a:lnSpc>
              <a:buClr>
                <a:srgbClr val="FFFF00"/>
              </a:buClr>
            </a:pPr>
            <a:endParaRPr lang="en-US" dirty="0" smtClean="0"/>
          </a:p>
          <a:p>
            <a:pPr eaLnBrk="1" hangingPunct="1">
              <a:lnSpc>
                <a:spcPct val="90000"/>
              </a:lnSpc>
              <a:buClr>
                <a:srgbClr val="FFFF00"/>
              </a:buClr>
            </a:pPr>
            <a:endParaRPr lang="en-US" sz="24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384300"/>
          </a:xfrm>
        </p:spPr>
        <p:txBody>
          <a:bodyPr/>
          <a:lstStyle/>
          <a:p>
            <a:r>
              <a:rPr lang="en-US" sz="2200" b="1" dirty="0" smtClean="0">
                <a:solidFill>
                  <a:schemeClr val="tx1"/>
                </a:solidFill>
              </a:rPr>
              <a:t>PASCAGOULA HARBOR – OVERVIEW</a:t>
            </a:r>
            <a:br>
              <a:rPr lang="en-US" sz="2200" b="1" dirty="0" smtClean="0">
                <a:solidFill>
                  <a:schemeClr val="tx1"/>
                </a:solidFill>
              </a:rPr>
            </a:br>
            <a:endParaRPr lang="en-US" sz="2200" dirty="0">
              <a:solidFill>
                <a:schemeClr val="tx1"/>
              </a:solidFill>
            </a:endParaRPr>
          </a:p>
        </p:txBody>
      </p:sp>
      <p:sp>
        <p:nvSpPr>
          <p:cNvPr id="3" name="Text Placeholder 2"/>
          <p:cNvSpPr>
            <a:spLocks noGrp="1"/>
          </p:cNvSpPr>
          <p:nvPr>
            <p:ph type="body" sz="half" idx="1"/>
          </p:nvPr>
        </p:nvSpPr>
        <p:spPr>
          <a:xfrm>
            <a:off x="304800" y="990600"/>
            <a:ext cx="4038600" cy="4114800"/>
          </a:xfrm>
        </p:spPr>
        <p:txBody>
          <a:bodyPr/>
          <a:lstStyle/>
          <a:p>
            <a:pPr>
              <a:buNone/>
            </a:pPr>
            <a:r>
              <a:rPr lang="en-US" sz="1600" dirty="0" smtClean="0"/>
              <a:t>Five Segments Cont. – </a:t>
            </a:r>
          </a:p>
          <a:p>
            <a:pPr>
              <a:buNone/>
            </a:pPr>
            <a:r>
              <a:rPr lang="en-US" sz="1600" dirty="0" smtClean="0"/>
              <a:t>4. Mississippi Sound – Lower Pascagoula, Upper Pascagoula &amp; Bayou </a:t>
            </a:r>
            <a:r>
              <a:rPr lang="en-US" sz="1600" dirty="0" err="1" smtClean="0"/>
              <a:t>Casotte</a:t>
            </a:r>
            <a:r>
              <a:rPr lang="en-US" sz="1600" dirty="0" smtClean="0"/>
              <a:t> </a:t>
            </a:r>
          </a:p>
          <a:p>
            <a:pPr lvl="1">
              <a:buFontTx/>
              <a:buChar char="–"/>
            </a:pPr>
            <a:r>
              <a:rPr lang="en-US" sz="1600" dirty="0" smtClean="0"/>
              <a:t>A Channel 42 feet deep by 350 feet wide along the Lower Pascagoula &amp; Bayou </a:t>
            </a:r>
            <a:r>
              <a:rPr lang="en-US" sz="1600" dirty="0" err="1" smtClean="0"/>
              <a:t>Casotte</a:t>
            </a:r>
            <a:r>
              <a:rPr lang="en-US" sz="1600" dirty="0" smtClean="0"/>
              <a:t> </a:t>
            </a:r>
          </a:p>
          <a:p>
            <a:pPr lvl="1">
              <a:buFontTx/>
              <a:buChar char="–"/>
            </a:pPr>
            <a:r>
              <a:rPr lang="en-US" sz="1600" dirty="0" smtClean="0"/>
              <a:t>A Channel 38 feet deep by 350 feet wide along the Upper Pascagoula </a:t>
            </a:r>
          </a:p>
          <a:p>
            <a:pPr>
              <a:buNone/>
            </a:pPr>
            <a:r>
              <a:rPr lang="en-US" sz="1600" dirty="0" smtClean="0"/>
              <a:t>5. Pascagoula Harbor Bar Channel &amp; Horn Island Pass</a:t>
            </a:r>
          </a:p>
          <a:p>
            <a:pPr lvl="1">
              <a:buFontTx/>
              <a:buChar char="–"/>
            </a:pPr>
            <a:r>
              <a:rPr lang="en-US" sz="1600" dirty="0" smtClean="0"/>
              <a:t>A Channel 44 feet deep by 450 feet wide from GOM to south end of Horn Island Pass</a:t>
            </a:r>
          </a:p>
          <a:p>
            <a:pPr lvl="1">
              <a:buFontTx/>
              <a:buChar char="–"/>
            </a:pPr>
            <a:r>
              <a:rPr lang="en-US" sz="1600" dirty="0" smtClean="0"/>
              <a:t>A Channel 44 feet deep by 600 feet wide (~4.5 miles) including impounding area for littoral drift, 44 feet deep, 600 feet wide, and 1,500 feet long</a:t>
            </a:r>
          </a:p>
          <a:p>
            <a:endParaRPr lang="en-US" dirty="0"/>
          </a:p>
        </p:txBody>
      </p:sp>
      <p:pic>
        <p:nvPicPr>
          <p:cNvPr id="5" name="ClipArt Placeholder 4" descr="Authorized and Existing Dimensions.jpg"/>
          <p:cNvPicPr>
            <a:picLocks noGrp="1" noChangeAspect="1"/>
          </p:cNvPicPr>
          <p:nvPr>
            <p:ph type="clipArt" sz="half" idx="2"/>
          </p:nvPr>
        </p:nvPicPr>
        <p:blipFill>
          <a:blip r:embed="rId2" cstate="print"/>
          <a:stretch>
            <a:fillRect/>
          </a:stretch>
        </p:blipFill>
        <p:spPr>
          <a:xfrm>
            <a:off x="4495800" y="990600"/>
            <a:ext cx="4343400" cy="46482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endParaRPr lang="en-US" dirty="0"/>
          </a:p>
        </p:txBody>
      </p:sp>
      <p:sp>
        <p:nvSpPr>
          <p:cNvPr id="4" name="ClipArt Placeholder 3"/>
          <p:cNvSpPr>
            <a:spLocks noGrp="1"/>
          </p:cNvSpPr>
          <p:nvPr>
            <p:ph type="clipArt" sz="half" idx="2"/>
          </p:nvPr>
        </p:nvSpPr>
        <p:spPr/>
      </p:sp>
      <p:graphicFrame>
        <p:nvGraphicFramePr>
          <p:cNvPr id="116738" name="Object 2"/>
          <p:cNvGraphicFramePr>
            <a:graphicFrameLocks noGrp="1" noChangeAspect="1"/>
          </p:cNvGraphicFramePr>
          <p:nvPr/>
        </p:nvGraphicFramePr>
        <p:xfrm>
          <a:off x="457200" y="990600"/>
          <a:ext cx="8534400" cy="3260725"/>
        </p:xfrm>
        <a:graphic>
          <a:graphicData uri="http://schemas.openxmlformats.org/presentationml/2006/ole">
            <p:oleObj spid="_x0000_s116738" name="Acrobat Document" r:id="rId3" imgW="5967000" imgH="2529000" progId="AcroExch.Document.7">
              <p:embed/>
            </p:oleObj>
          </a:graphicData>
        </a:graphic>
      </p:graphicFrame>
      <p:sp>
        <p:nvSpPr>
          <p:cNvPr id="6" name="Title 1"/>
          <p:cNvSpPr>
            <a:spLocks noGrp="1"/>
          </p:cNvSpPr>
          <p:nvPr>
            <p:ph type="title"/>
          </p:nvPr>
        </p:nvSpPr>
        <p:spPr/>
        <p:txBody>
          <a:bodyPr/>
          <a:lstStyle/>
          <a:p>
            <a:r>
              <a:rPr lang="en-US" sz="2400" b="1" dirty="0" smtClean="0">
                <a:solidFill>
                  <a:schemeClr val="tx1"/>
                </a:solidFill>
              </a:rPr>
              <a:t>PASCAGOULA HARBOR – OVERVIEW</a:t>
            </a:r>
            <a:r>
              <a:rPr lang="en-US" b="1" dirty="0" smtClean="0">
                <a:solidFill>
                  <a:schemeClr val="bg1"/>
                </a:solidFill>
                <a:effectLst>
                  <a:outerShdw blurRad="38100" dist="38100" dir="2700000" algn="tl">
                    <a:srgbClr val="000000"/>
                  </a:outerShdw>
                </a:effectLst>
              </a:rPr>
              <a:t/>
            </a:r>
            <a:br>
              <a:rPr lang="en-US" b="1" dirty="0" smtClean="0">
                <a:solidFill>
                  <a:schemeClr val="bg1"/>
                </a:solidFill>
                <a:effectLst>
                  <a:outerShdw blurRad="38100" dist="38100" dir="2700000" algn="tl">
                    <a:srgbClr val="000000"/>
                  </a:outerShdw>
                </a:effectLst>
              </a:rPr>
            </a:br>
            <a:endParaRPr lang="en-US" dirty="0"/>
          </a:p>
        </p:txBody>
      </p:sp>
      <p:pic>
        <p:nvPicPr>
          <p:cNvPr id="7" name="Picture 111"/>
          <p:cNvPicPr>
            <a:picLocks noGrp="1" noChangeAspect="1" noChangeArrowheads="1"/>
          </p:cNvPicPr>
          <p:nvPr>
            <p:ph sz="half" idx="1"/>
          </p:nvPr>
        </p:nvPicPr>
        <p:blipFill>
          <a:blip r:embed="rId4" cstate="print"/>
          <a:srcRect/>
          <a:stretch>
            <a:fillRect/>
          </a:stretch>
        </p:blipFill>
        <p:spPr>
          <a:xfrm>
            <a:off x="2971800" y="4343400"/>
            <a:ext cx="2514600" cy="180975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lipArt Placeholder 3"/>
          <p:cNvSpPr>
            <a:spLocks noGrp="1"/>
          </p:cNvSpPr>
          <p:nvPr>
            <p:ph type="clipArt" sz="half" idx="2"/>
          </p:nvPr>
        </p:nvSpPr>
        <p:spPr/>
      </p:sp>
      <p:graphicFrame>
        <p:nvGraphicFramePr>
          <p:cNvPr id="218114" name="Object 2"/>
          <p:cNvGraphicFramePr>
            <a:graphicFrameLocks noChangeAspect="1"/>
          </p:cNvGraphicFramePr>
          <p:nvPr/>
        </p:nvGraphicFramePr>
        <p:xfrm>
          <a:off x="0" y="0"/>
          <a:ext cx="9144000" cy="6858000"/>
        </p:xfrm>
        <a:graphic>
          <a:graphicData uri="http://schemas.openxmlformats.org/presentationml/2006/ole">
            <p:oleObj spid="_x0000_s218114" name="Acrobat Document" r:id="rId3" imgW="24883200" imgH="16588800" progId="AcroExch.Document.7">
              <p:embed/>
            </p:oleObj>
          </a:graphicData>
        </a:graphic>
      </p:graphicFrame>
      <p:sp>
        <p:nvSpPr>
          <p:cNvPr id="6" name="TextBox 5"/>
          <p:cNvSpPr txBox="1"/>
          <p:nvPr/>
        </p:nvSpPr>
        <p:spPr>
          <a:xfrm>
            <a:off x="8077200" y="304800"/>
            <a:ext cx="762000" cy="369332"/>
          </a:xfrm>
          <a:prstGeom prst="rect">
            <a:avLst/>
          </a:prstGeom>
          <a:solidFill>
            <a:schemeClr val="bg1"/>
          </a:solidFill>
        </p:spPr>
        <p:txBody>
          <a:bodyPr wrap="square" rtlCol="0">
            <a:spAutoFit/>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lipArt Placeholder 3"/>
          <p:cNvSpPr>
            <a:spLocks noGrp="1"/>
          </p:cNvSpPr>
          <p:nvPr>
            <p:ph type="clipArt" sz="half" idx="2"/>
          </p:nvPr>
        </p:nvSpPr>
        <p:spPr/>
      </p:sp>
      <p:graphicFrame>
        <p:nvGraphicFramePr>
          <p:cNvPr id="117762" name="Object 2"/>
          <p:cNvGraphicFramePr>
            <a:graphicFrameLocks noChangeAspect="1"/>
          </p:cNvGraphicFramePr>
          <p:nvPr/>
        </p:nvGraphicFramePr>
        <p:xfrm>
          <a:off x="0" y="0"/>
          <a:ext cx="9144000" cy="6858000"/>
        </p:xfrm>
        <a:graphic>
          <a:graphicData uri="http://schemas.openxmlformats.org/presentationml/2006/ole">
            <p:oleObj spid="_x0000_s117762" name="Acrobat Document" r:id="rId3" imgW="24883200" imgH="16588800" progId="AcroExch.Document.7">
              <p:embed/>
            </p:oleObj>
          </a:graphicData>
        </a:graphic>
      </p:graphicFrame>
      <p:sp>
        <p:nvSpPr>
          <p:cNvPr id="6" name="TextBox 5"/>
          <p:cNvSpPr txBox="1"/>
          <p:nvPr/>
        </p:nvSpPr>
        <p:spPr>
          <a:xfrm>
            <a:off x="8077200" y="304800"/>
            <a:ext cx="762000" cy="369332"/>
          </a:xfrm>
          <a:prstGeom prst="rect">
            <a:avLst/>
          </a:prstGeom>
          <a:solidFill>
            <a:schemeClr val="bg1"/>
          </a:solidFill>
        </p:spPr>
        <p:txBody>
          <a:bodyPr wrap="square" rtlCol="0">
            <a:spAutoFit/>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lipArt Placeholder 3"/>
          <p:cNvSpPr>
            <a:spLocks noGrp="1"/>
          </p:cNvSpPr>
          <p:nvPr>
            <p:ph type="clipArt" sz="half" idx="2"/>
          </p:nvPr>
        </p:nvSpPr>
        <p:spPr/>
      </p:sp>
      <p:graphicFrame>
        <p:nvGraphicFramePr>
          <p:cNvPr id="216066" name="Object 2"/>
          <p:cNvGraphicFramePr>
            <a:graphicFrameLocks noChangeAspect="1"/>
          </p:cNvGraphicFramePr>
          <p:nvPr/>
        </p:nvGraphicFramePr>
        <p:xfrm>
          <a:off x="0" y="0"/>
          <a:ext cx="9144000" cy="6858000"/>
        </p:xfrm>
        <a:graphic>
          <a:graphicData uri="http://schemas.openxmlformats.org/presentationml/2006/ole">
            <p:oleObj spid="_x0000_s216066" name="Acrobat Document" r:id="rId3" imgW="24883200" imgH="16588800" progId="AcroExch.Document.7">
              <p:embed/>
            </p:oleObj>
          </a:graphicData>
        </a:graphic>
      </p:graphicFrame>
      <p:sp>
        <p:nvSpPr>
          <p:cNvPr id="6" name="TextBox 5"/>
          <p:cNvSpPr txBox="1"/>
          <p:nvPr/>
        </p:nvSpPr>
        <p:spPr>
          <a:xfrm>
            <a:off x="8077200" y="304800"/>
            <a:ext cx="762000" cy="369332"/>
          </a:xfrm>
          <a:prstGeom prst="rect">
            <a:avLst/>
          </a:prstGeom>
          <a:solidFill>
            <a:schemeClr val="bg1"/>
          </a:solidFill>
        </p:spPr>
        <p:txBody>
          <a:bodyPr wrap="square" rtlCol="0">
            <a:spAutoFit/>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effectLst>
            <a:outerShdw dist="17961" dir="2700000" algn="ctr" rotWithShape="0">
              <a:schemeClr val="tx1"/>
            </a:outerShdw>
          </a:effectLst>
        </p:spPr>
        <p:txBody>
          <a:bodyPr/>
          <a:lstStyle/>
          <a:p>
            <a:r>
              <a:rPr lang="en-US" sz="2800" dirty="0">
                <a:solidFill>
                  <a:schemeClr val="tx1"/>
                </a:solidFill>
              </a:rPr>
              <a:t>Mobile Harbor Authorization</a:t>
            </a:r>
          </a:p>
        </p:txBody>
      </p:sp>
      <p:pic>
        <p:nvPicPr>
          <p:cNvPr id="15364" name="Picture 4"/>
          <p:cNvPicPr>
            <a:picLocks noGrp="1" noChangeAspect="1" noChangeArrowheads="1"/>
          </p:cNvPicPr>
          <p:nvPr>
            <p:ph type="body" idx="1"/>
          </p:nvPr>
        </p:nvPicPr>
        <p:blipFill>
          <a:blip r:embed="rId2" cstate="print"/>
          <a:srcRect/>
          <a:stretch>
            <a:fillRect/>
          </a:stretch>
        </p:blipFill>
        <p:spPr>
          <a:xfrm>
            <a:off x="457200" y="1600200"/>
            <a:ext cx="8382000" cy="4038600"/>
          </a:xfrm>
          <a:noFill/>
          <a:ln w="19050">
            <a:solidFill>
              <a:srgbClr val="FF3300"/>
            </a:solid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33400"/>
            <a:ext cx="8229600" cy="563563"/>
          </a:xfrm>
          <a:effectLst>
            <a:outerShdw dist="17961" dir="2700000" algn="ctr" rotWithShape="0">
              <a:schemeClr val="tx1"/>
            </a:outerShdw>
          </a:effectLst>
        </p:spPr>
        <p:txBody>
          <a:bodyPr/>
          <a:lstStyle/>
          <a:p>
            <a:r>
              <a:rPr lang="en-US" sz="4000" dirty="0">
                <a:solidFill>
                  <a:schemeClr val="tx1"/>
                </a:solidFill>
              </a:rPr>
              <a:t>Existing Project Dimensions</a:t>
            </a:r>
          </a:p>
        </p:txBody>
      </p:sp>
      <p:sp>
        <p:nvSpPr>
          <p:cNvPr id="3075" name="Rectangle 3"/>
          <p:cNvSpPr>
            <a:spLocks noGrp="1" noChangeArrowheads="1"/>
          </p:cNvSpPr>
          <p:nvPr>
            <p:ph type="body" idx="1"/>
          </p:nvPr>
        </p:nvSpPr>
        <p:spPr>
          <a:xfrm>
            <a:off x="381000" y="1524000"/>
            <a:ext cx="8229600" cy="3733800"/>
          </a:xfrm>
          <a:effectLst>
            <a:outerShdw dist="17961" dir="13500000" algn="ctr" rotWithShape="0">
              <a:schemeClr val="tx1"/>
            </a:outerShdw>
          </a:effectLst>
        </p:spPr>
        <p:txBody>
          <a:bodyPr/>
          <a:lstStyle/>
          <a:p>
            <a:pPr>
              <a:lnSpc>
                <a:spcPct val="80000"/>
              </a:lnSpc>
            </a:pPr>
            <a:r>
              <a:rPr lang="en-US" sz="2000" dirty="0" smtClean="0"/>
              <a:t>Existing project provides for</a:t>
            </a:r>
            <a:endParaRPr lang="en-US" sz="1600" dirty="0" smtClean="0"/>
          </a:p>
          <a:p>
            <a:pPr lvl="1">
              <a:lnSpc>
                <a:spcPct val="80000"/>
              </a:lnSpc>
            </a:pPr>
            <a:r>
              <a:rPr lang="en-US" sz="1800" dirty="0" smtClean="0"/>
              <a:t>47-foot* by 600-foot channel about 1.5 miles long across Mobile Bar </a:t>
            </a:r>
          </a:p>
          <a:p>
            <a:pPr lvl="1">
              <a:lnSpc>
                <a:spcPct val="80000"/>
              </a:lnSpc>
            </a:pPr>
            <a:r>
              <a:rPr lang="en-US" sz="1800" dirty="0" smtClean="0"/>
              <a:t>45-foot* by 400-foot channel in Mobile Bay to mouth of Mobile River</a:t>
            </a:r>
          </a:p>
          <a:p>
            <a:pPr lvl="1">
              <a:lnSpc>
                <a:spcPct val="80000"/>
              </a:lnSpc>
            </a:pPr>
            <a:r>
              <a:rPr lang="en-US" sz="1800" dirty="0" smtClean="0"/>
              <a:t>40-foot* channel in Mobile River to highway bridge, varying from 500 to 775 feet wide</a:t>
            </a:r>
          </a:p>
          <a:p>
            <a:pPr lvl="1">
              <a:lnSpc>
                <a:spcPct val="80000"/>
              </a:lnSpc>
            </a:pPr>
            <a:r>
              <a:rPr lang="en-US" sz="1800" dirty="0" smtClean="0"/>
              <a:t>Turning basin 40 feet***, 2,500 feet long, and 800 to 1,000 feet wide, opposite Alabama State Docks</a:t>
            </a:r>
          </a:p>
          <a:p>
            <a:pPr lvl="1">
              <a:lnSpc>
                <a:spcPct val="80000"/>
              </a:lnSpc>
            </a:pPr>
            <a:r>
              <a:rPr lang="en-US" sz="1800" dirty="0" smtClean="0"/>
              <a:t>Turning basin 40 feet**, 1,000 feet wide, and 1,600 feet long opposite Magazine Point</a:t>
            </a:r>
          </a:p>
          <a:p>
            <a:pPr lvl="1">
              <a:lnSpc>
                <a:spcPct val="80000"/>
              </a:lnSpc>
            </a:pPr>
            <a:r>
              <a:rPr lang="en-US" sz="1800" dirty="0" smtClean="0"/>
              <a:t>Turning basin 45 feet** between Pinto and Little Sand Islands, 1,350 feet from the centerline of the existing channel</a:t>
            </a:r>
          </a:p>
          <a:p>
            <a:pPr lvl="1">
              <a:lnSpc>
                <a:spcPct val="80000"/>
              </a:lnSpc>
            </a:pPr>
            <a:r>
              <a:rPr lang="en-US" sz="1800" dirty="0" smtClean="0"/>
              <a:t>Extensions deepen from 38 feet to 45 feet* approximately 3,300 feet on the east side of the upper Mobile Harbor Channel dredging</a:t>
            </a:r>
            <a:endParaRPr lang="en-US" sz="1800" dirty="0"/>
          </a:p>
        </p:txBody>
      </p:sp>
      <p:sp>
        <p:nvSpPr>
          <p:cNvPr id="3077" name="Text Box 5"/>
          <p:cNvSpPr txBox="1">
            <a:spLocks noChangeArrowheads="1"/>
          </p:cNvSpPr>
          <p:nvPr/>
        </p:nvSpPr>
        <p:spPr bwMode="auto">
          <a:xfrm>
            <a:off x="533400" y="5257800"/>
            <a:ext cx="6629400" cy="623888"/>
          </a:xfrm>
          <a:prstGeom prst="rect">
            <a:avLst/>
          </a:prstGeom>
          <a:noFill/>
          <a:ln w="9525">
            <a:noFill/>
            <a:miter lim="800000"/>
            <a:headEnd/>
            <a:tailEnd/>
          </a:ln>
          <a:effectLst/>
        </p:spPr>
        <p:txBody>
          <a:bodyPr>
            <a:spAutoFit/>
          </a:bodyPr>
          <a:lstStyle/>
          <a:p>
            <a:pPr>
              <a:lnSpc>
                <a:spcPct val="50000"/>
              </a:lnSpc>
              <a:spcBef>
                <a:spcPct val="50000"/>
              </a:spcBef>
            </a:pPr>
            <a:r>
              <a:rPr lang="en-US" sz="1400" dirty="0">
                <a:solidFill>
                  <a:srgbClr val="FF3300"/>
                </a:solidFill>
              </a:rPr>
              <a:t>*     plus 2 feet advanced maintenance plus 2 feet allowable </a:t>
            </a:r>
            <a:r>
              <a:rPr lang="en-US" sz="1400" dirty="0" err="1">
                <a:solidFill>
                  <a:srgbClr val="FF3300"/>
                </a:solidFill>
              </a:rPr>
              <a:t>overdepth</a:t>
            </a:r>
            <a:endParaRPr lang="en-US" sz="1400" dirty="0">
              <a:solidFill>
                <a:srgbClr val="FF3300"/>
              </a:solidFill>
            </a:endParaRPr>
          </a:p>
          <a:p>
            <a:pPr>
              <a:lnSpc>
                <a:spcPct val="50000"/>
              </a:lnSpc>
              <a:spcBef>
                <a:spcPct val="50000"/>
              </a:spcBef>
            </a:pPr>
            <a:r>
              <a:rPr lang="en-US" sz="1400" dirty="0">
                <a:solidFill>
                  <a:srgbClr val="FF3300"/>
                </a:solidFill>
              </a:rPr>
              <a:t>**    plus 4 feet advanced maintenance plus 2 feet allowable </a:t>
            </a:r>
            <a:r>
              <a:rPr lang="en-US" sz="1400" dirty="0" err="1">
                <a:solidFill>
                  <a:srgbClr val="FF3300"/>
                </a:solidFill>
              </a:rPr>
              <a:t>overdepth</a:t>
            </a:r>
            <a:endParaRPr lang="en-US" sz="1400" dirty="0">
              <a:solidFill>
                <a:srgbClr val="FF3300"/>
              </a:solidFill>
            </a:endParaRPr>
          </a:p>
          <a:p>
            <a:pPr>
              <a:lnSpc>
                <a:spcPct val="50000"/>
              </a:lnSpc>
              <a:spcBef>
                <a:spcPct val="50000"/>
              </a:spcBef>
            </a:pPr>
            <a:r>
              <a:rPr lang="en-US" sz="1400" dirty="0">
                <a:solidFill>
                  <a:srgbClr val="FF3300"/>
                </a:solidFill>
              </a:rPr>
              <a:t>***  plus 8 feet advanced maintenance plus 2 feet allowable </a:t>
            </a:r>
            <a:r>
              <a:rPr lang="en-US" sz="1400" dirty="0" err="1">
                <a:solidFill>
                  <a:srgbClr val="FF3300"/>
                </a:solidFill>
              </a:rPr>
              <a:t>overdepth</a:t>
            </a:r>
            <a:endParaRPr lang="en-US" sz="1400" dirty="0">
              <a:solidFill>
                <a:srgbClr val="FF33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152400"/>
            <a:ext cx="8229600" cy="893763"/>
          </a:xfrm>
          <a:effectLst>
            <a:outerShdw dist="17961" dir="2700000" algn="ctr" rotWithShape="0">
              <a:schemeClr val="tx1"/>
            </a:outerShdw>
          </a:effectLst>
        </p:spPr>
        <p:txBody>
          <a:bodyPr/>
          <a:lstStyle/>
          <a:p>
            <a:r>
              <a:rPr lang="en-US" dirty="0">
                <a:solidFill>
                  <a:schemeClr val="tx1"/>
                </a:solidFill>
              </a:rPr>
              <a:t>River Channel</a:t>
            </a:r>
          </a:p>
        </p:txBody>
      </p:sp>
      <p:grpSp>
        <p:nvGrpSpPr>
          <p:cNvPr id="2" name="Group 23"/>
          <p:cNvGrpSpPr>
            <a:grpSpLocks/>
          </p:cNvGrpSpPr>
          <p:nvPr/>
        </p:nvGrpSpPr>
        <p:grpSpPr bwMode="auto">
          <a:xfrm>
            <a:off x="139700" y="1098550"/>
            <a:ext cx="8891588" cy="5365750"/>
            <a:chOff x="88" y="692"/>
            <a:chExt cx="5601" cy="3380"/>
          </a:xfrm>
        </p:grpSpPr>
        <p:grpSp>
          <p:nvGrpSpPr>
            <p:cNvPr id="3" name="Group 22"/>
            <p:cNvGrpSpPr>
              <a:grpSpLocks/>
            </p:cNvGrpSpPr>
            <p:nvPr/>
          </p:nvGrpSpPr>
          <p:grpSpPr bwMode="auto">
            <a:xfrm>
              <a:off x="88" y="692"/>
              <a:ext cx="5601" cy="3380"/>
              <a:chOff x="88" y="692"/>
              <a:chExt cx="5601" cy="3380"/>
            </a:xfrm>
          </p:grpSpPr>
          <p:pic>
            <p:nvPicPr>
              <p:cNvPr id="5124" name="Picture 4" descr="Mobile River Channel Project Map"/>
              <p:cNvPicPr>
                <a:picLocks noChangeAspect="1" noChangeArrowheads="1"/>
              </p:cNvPicPr>
              <p:nvPr/>
            </p:nvPicPr>
            <p:blipFill>
              <a:blip r:embed="rId2" cstate="print"/>
              <a:srcRect/>
              <a:stretch>
                <a:fillRect/>
              </a:stretch>
            </p:blipFill>
            <p:spPr bwMode="auto">
              <a:xfrm>
                <a:off x="88" y="692"/>
                <a:ext cx="5601" cy="3380"/>
              </a:xfrm>
              <a:prstGeom prst="rect">
                <a:avLst/>
              </a:prstGeom>
              <a:noFill/>
              <a:ln w="19050">
                <a:solidFill>
                  <a:srgbClr val="FF3300"/>
                </a:solidFill>
                <a:miter lim="800000"/>
                <a:headEnd/>
                <a:tailEnd/>
              </a:ln>
            </p:spPr>
          </p:pic>
          <p:sp>
            <p:nvSpPr>
              <p:cNvPr id="5125" name="Text Box 5"/>
              <p:cNvSpPr txBox="1">
                <a:spLocks noChangeArrowheads="1"/>
              </p:cNvSpPr>
              <p:nvPr/>
            </p:nvSpPr>
            <p:spPr bwMode="auto">
              <a:xfrm>
                <a:off x="555" y="1913"/>
                <a:ext cx="887" cy="192"/>
              </a:xfrm>
              <a:prstGeom prst="rect">
                <a:avLst/>
              </a:prstGeom>
              <a:noFill/>
              <a:ln w="9525">
                <a:noFill/>
                <a:miter lim="800000"/>
                <a:headEnd/>
                <a:tailEnd/>
              </a:ln>
              <a:effectLst/>
            </p:spPr>
            <p:txBody>
              <a:bodyPr>
                <a:spAutoFit/>
              </a:bodyPr>
              <a:lstStyle/>
              <a:p>
                <a:pPr>
                  <a:spcBef>
                    <a:spcPct val="50000"/>
                  </a:spcBef>
                </a:pPr>
                <a:r>
                  <a:rPr lang="en-US" sz="1400" b="1"/>
                  <a:t>North Blakely</a:t>
                </a:r>
              </a:p>
            </p:txBody>
          </p:sp>
          <p:sp>
            <p:nvSpPr>
              <p:cNvPr id="5126" name="Text Box 6"/>
              <p:cNvSpPr txBox="1">
                <a:spLocks noChangeArrowheads="1"/>
              </p:cNvSpPr>
              <p:nvPr/>
            </p:nvSpPr>
            <p:spPr bwMode="auto">
              <a:xfrm>
                <a:off x="1488" y="1255"/>
                <a:ext cx="1074" cy="326"/>
              </a:xfrm>
              <a:prstGeom prst="rect">
                <a:avLst/>
              </a:prstGeom>
              <a:noFill/>
              <a:ln w="9525">
                <a:noFill/>
                <a:miter lim="800000"/>
                <a:headEnd/>
                <a:tailEnd/>
              </a:ln>
              <a:effectLst/>
            </p:spPr>
            <p:txBody>
              <a:bodyPr>
                <a:spAutoFit/>
              </a:bodyPr>
              <a:lstStyle/>
              <a:p>
                <a:pPr>
                  <a:spcBef>
                    <a:spcPct val="50000"/>
                  </a:spcBef>
                </a:pPr>
                <a:r>
                  <a:rPr lang="en-US" sz="1400" b="1"/>
                  <a:t>ALCOA</a:t>
                </a:r>
                <a:br>
                  <a:rPr lang="en-US" sz="1400" b="1"/>
                </a:br>
                <a:r>
                  <a:rPr lang="en-US" sz="1400" b="1"/>
                  <a:t>Mud Lakes 6 &amp; 7</a:t>
                </a:r>
              </a:p>
            </p:txBody>
          </p:sp>
          <p:sp>
            <p:nvSpPr>
              <p:cNvPr id="5127" name="Text Box 7"/>
              <p:cNvSpPr txBox="1">
                <a:spLocks noChangeArrowheads="1"/>
              </p:cNvSpPr>
              <p:nvPr/>
            </p:nvSpPr>
            <p:spPr bwMode="auto">
              <a:xfrm>
                <a:off x="2515" y="1302"/>
                <a:ext cx="887" cy="192"/>
              </a:xfrm>
              <a:prstGeom prst="rect">
                <a:avLst/>
              </a:prstGeom>
              <a:noFill/>
              <a:ln w="9525">
                <a:noFill/>
                <a:miter lim="800000"/>
                <a:headEnd/>
                <a:tailEnd/>
              </a:ln>
              <a:effectLst/>
            </p:spPr>
            <p:txBody>
              <a:bodyPr>
                <a:spAutoFit/>
              </a:bodyPr>
              <a:lstStyle/>
              <a:p>
                <a:pPr>
                  <a:spcBef>
                    <a:spcPct val="50000"/>
                  </a:spcBef>
                </a:pPr>
                <a:r>
                  <a:rPr lang="en-US" sz="1400" b="1"/>
                  <a:t>South Blakely</a:t>
                </a:r>
              </a:p>
            </p:txBody>
          </p:sp>
          <p:sp>
            <p:nvSpPr>
              <p:cNvPr id="5128" name="Text Box 8"/>
              <p:cNvSpPr txBox="1">
                <a:spLocks noChangeArrowheads="1"/>
              </p:cNvSpPr>
              <p:nvPr/>
            </p:nvSpPr>
            <p:spPr bwMode="auto">
              <a:xfrm>
                <a:off x="3822" y="1208"/>
                <a:ext cx="887" cy="192"/>
              </a:xfrm>
              <a:prstGeom prst="rect">
                <a:avLst/>
              </a:prstGeom>
              <a:noFill/>
              <a:ln w="9525">
                <a:noFill/>
                <a:miter lim="800000"/>
                <a:headEnd/>
                <a:tailEnd/>
              </a:ln>
              <a:effectLst/>
            </p:spPr>
            <p:txBody>
              <a:bodyPr>
                <a:spAutoFit/>
              </a:bodyPr>
              <a:lstStyle/>
              <a:p>
                <a:pPr>
                  <a:spcBef>
                    <a:spcPct val="50000"/>
                  </a:spcBef>
                </a:pPr>
                <a:r>
                  <a:rPr lang="en-US" sz="1400" b="1"/>
                  <a:t>North Pinto</a:t>
                </a:r>
              </a:p>
            </p:txBody>
          </p:sp>
          <p:sp>
            <p:nvSpPr>
              <p:cNvPr id="5129" name="Text Box 9"/>
              <p:cNvSpPr txBox="1">
                <a:spLocks noChangeArrowheads="1"/>
              </p:cNvSpPr>
              <p:nvPr/>
            </p:nvSpPr>
            <p:spPr bwMode="auto">
              <a:xfrm>
                <a:off x="1815" y="1866"/>
                <a:ext cx="140" cy="192"/>
              </a:xfrm>
              <a:prstGeom prst="rect">
                <a:avLst/>
              </a:prstGeom>
              <a:noFill/>
              <a:ln w="9525">
                <a:noFill/>
                <a:miter lim="800000"/>
                <a:headEnd/>
                <a:tailEnd/>
              </a:ln>
              <a:effectLst/>
            </p:spPr>
            <p:txBody>
              <a:bodyPr>
                <a:spAutoFit/>
              </a:bodyPr>
              <a:lstStyle/>
              <a:p>
                <a:pPr>
                  <a:spcBef>
                    <a:spcPct val="50000"/>
                  </a:spcBef>
                </a:pPr>
                <a:r>
                  <a:rPr lang="en-US" sz="1400" b="1"/>
                  <a:t>6</a:t>
                </a:r>
              </a:p>
            </p:txBody>
          </p:sp>
          <p:sp>
            <p:nvSpPr>
              <p:cNvPr id="5130" name="Text Box 10"/>
              <p:cNvSpPr txBox="1">
                <a:spLocks noChangeArrowheads="1"/>
              </p:cNvSpPr>
              <p:nvPr/>
            </p:nvSpPr>
            <p:spPr bwMode="auto">
              <a:xfrm>
                <a:off x="2048" y="1819"/>
                <a:ext cx="140" cy="192"/>
              </a:xfrm>
              <a:prstGeom prst="rect">
                <a:avLst/>
              </a:prstGeom>
              <a:noFill/>
              <a:ln w="9525">
                <a:noFill/>
                <a:miter lim="800000"/>
                <a:headEnd/>
                <a:tailEnd/>
              </a:ln>
              <a:effectLst/>
            </p:spPr>
            <p:txBody>
              <a:bodyPr>
                <a:spAutoFit/>
              </a:bodyPr>
              <a:lstStyle/>
              <a:p>
                <a:pPr>
                  <a:spcBef>
                    <a:spcPct val="50000"/>
                  </a:spcBef>
                </a:pPr>
                <a:r>
                  <a:rPr lang="en-US" sz="1400" b="1"/>
                  <a:t>7</a:t>
                </a:r>
              </a:p>
            </p:txBody>
          </p:sp>
          <p:sp>
            <p:nvSpPr>
              <p:cNvPr id="5131" name="Line 11"/>
              <p:cNvSpPr>
                <a:spLocks noChangeShapeType="1"/>
              </p:cNvSpPr>
              <p:nvPr/>
            </p:nvSpPr>
            <p:spPr bwMode="auto">
              <a:xfrm>
                <a:off x="1348" y="2053"/>
                <a:ext cx="327" cy="141"/>
              </a:xfrm>
              <a:prstGeom prst="line">
                <a:avLst/>
              </a:prstGeom>
              <a:noFill/>
              <a:ln w="9525">
                <a:solidFill>
                  <a:schemeClr val="tx1"/>
                </a:solidFill>
                <a:round/>
                <a:headEnd/>
                <a:tailEnd type="triangle" w="med" len="med"/>
              </a:ln>
              <a:effectLst/>
            </p:spPr>
            <p:txBody>
              <a:bodyPr/>
              <a:lstStyle/>
              <a:p>
                <a:endParaRPr lang="en-US"/>
              </a:p>
            </p:txBody>
          </p:sp>
          <p:sp>
            <p:nvSpPr>
              <p:cNvPr id="5132" name="Line 12"/>
              <p:cNvSpPr>
                <a:spLocks noChangeShapeType="1"/>
              </p:cNvSpPr>
              <p:nvPr/>
            </p:nvSpPr>
            <p:spPr bwMode="auto">
              <a:xfrm flipH="1">
                <a:off x="1908" y="1584"/>
                <a:ext cx="94" cy="329"/>
              </a:xfrm>
              <a:prstGeom prst="line">
                <a:avLst/>
              </a:prstGeom>
              <a:noFill/>
              <a:ln w="9525">
                <a:solidFill>
                  <a:schemeClr val="tx1"/>
                </a:solidFill>
                <a:round/>
                <a:headEnd/>
                <a:tailEnd type="triangle" w="med" len="med"/>
              </a:ln>
              <a:effectLst/>
            </p:spPr>
            <p:txBody>
              <a:bodyPr/>
              <a:lstStyle/>
              <a:p>
                <a:endParaRPr lang="en-US"/>
              </a:p>
            </p:txBody>
          </p:sp>
          <p:sp>
            <p:nvSpPr>
              <p:cNvPr id="5133" name="Line 13"/>
              <p:cNvSpPr>
                <a:spLocks noChangeShapeType="1"/>
              </p:cNvSpPr>
              <p:nvPr/>
            </p:nvSpPr>
            <p:spPr bwMode="auto">
              <a:xfrm>
                <a:off x="2048" y="1584"/>
                <a:ext cx="94" cy="235"/>
              </a:xfrm>
              <a:prstGeom prst="line">
                <a:avLst/>
              </a:prstGeom>
              <a:noFill/>
              <a:ln w="9525">
                <a:solidFill>
                  <a:schemeClr val="tx1"/>
                </a:solidFill>
                <a:round/>
                <a:headEnd/>
                <a:tailEnd type="triangle" w="med" len="med"/>
              </a:ln>
              <a:effectLst/>
            </p:spPr>
            <p:txBody>
              <a:bodyPr/>
              <a:lstStyle/>
              <a:p>
                <a:endParaRPr lang="en-US"/>
              </a:p>
            </p:txBody>
          </p:sp>
          <p:sp>
            <p:nvSpPr>
              <p:cNvPr id="5134" name="Line 14"/>
              <p:cNvSpPr>
                <a:spLocks noChangeShapeType="1"/>
              </p:cNvSpPr>
              <p:nvPr/>
            </p:nvSpPr>
            <p:spPr bwMode="auto">
              <a:xfrm flipH="1">
                <a:off x="2842" y="1490"/>
                <a:ext cx="93" cy="329"/>
              </a:xfrm>
              <a:prstGeom prst="line">
                <a:avLst/>
              </a:prstGeom>
              <a:noFill/>
              <a:ln w="9525">
                <a:solidFill>
                  <a:schemeClr val="tx1"/>
                </a:solidFill>
                <a:round/>
                <a:headEnd/>
                <a:tailEnd type="triangle" w="med" len="med"/>
              </a:ln>
              <a:effectLst/>
            </p:spPr>
            <p:txBody>
              <a:bodyPr/>
              <a:lstStyle/>
              <a:p>
                <a:endParaRPr lang="en-US"/>
              </a:p>
            </p:txBody>
          </p:sp>
          <p:sp>
            <p:nvSpPr>
              <p:cNvPr id="5135" name="Line 15"/>
              <p:cNvSpPr>
                <a:spLocks noChangeShapeType="1"/>
              </p:cNvSpPr>
              <p:nvPr/>
            </p:nvSpPr>
            <p:spPr bwMode="auto">
              <a:xfrm flipH="1">
                <a:off x="3635" y="1396"/>
                <a:ext cx="234" cy="235"/>
              </a:xfrm>
              <a:prstGeom prst="line">
                <a:avLst/>
              </a:prstGeom>
              <a:noFill/>
              <a:ln w="9525">
                <a:solidFill>
                  <a:schemeClr val="tx1"/>
                </a:solidFill>
                <a:round/>
                <a:headEnd/>
                <a:tailEnd type="triangle" w="med" len="med"/>
              </a:ln>
              <a:effectLst/>
            </p:spPr>
            <p:txBody>
              <a:bodyPr/>
              <a:lstStyle/>
              <a:p>
                <a:endParaRPr lang="en-US"/>
              </a:p>
            </p:txBody>
          </p:sp>
        </p:grpSp>
        <p:sp>
          <p:nvSpPr>
            <p:cNvPr id="5138" name="Text Box 18"/>
            <p:cNvSpPr txBox="1">
              <a:spLocks noChangeArrowheads="1"/>
            </p:cNvSpPr>
            <p:nvPr/>
          </p:nvSpPr>
          <p:spPr bwMode="auto">
            <a:xfrm>
              <a:off x="4992" y="1392"/>
              <a:ext cx="548" cy="192"/>
            </a:xfrm>
            <a:prstGeom prst="rect">
              <a:avLst/>
            </a:prstGeom>
            <a:noFill/>
            <a:ln w="9525">
              <a:noFill/>
              <a:miter lim="800000"/>
              <a:headEnd/>
              <a:tailEnd/>
            </a:ln>
            <a:effectLst/>
          </p:spPr>
          <p:txBody>
            <a:bodyPr>
              <a:spAutoFit/>
            </a:bodyPr>
            <a:lstStyle/>
            <a:p>
              <a:pPr>
                <a:spcBef>
                  <a:spcPct val="50000"/>
                </a:spcBef>
              </a:pPr>
              <a:r>
                <a:rPr lang="en-US" sz="1400" b="1"/>
                <a:t>ODMDS</a:t>
              </a:r>
            </a:p>
          </p:txBody>
        </p:sp>
        <p:sp>
          <p:nvSpPr>
            <p:cNvPr id="5139" name="Line 19"/>
            <p:cNvSpPr>
              <a:spLocks noChangeShapeType="1"/>
            </p:cNvSpPr>
            <p:nvPr/>
          </p:nvSpPr>
          <p:spPr bwMode="auto">
            <a:xfrm>
              <a:off x="5072" y="1583"/>
              <a:ext cx="388" cy="4"/>
            </a:xfrm>
            <a:prstGeom prst="line">
              <a:avLst/>
            </a:prstGeom>
            <a:noFill/>
            <a:ln w="19050">
              <a:solidFill>
                <a:schemeClr val="tx1"/>
              </a:solidFill>
              <a:round/>
              <a:headEnd/>
              <a:tailEnd type="triangle" w="med" len="med"/>
            </a:ln>
            <a:effectLst/>
          </p:spPr>
          <p:txBody>
            <a:bodyPr/>
            <a:lstStyle/>
            <a:p>
              <a:endParaRPr lang="en-US"/>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2400"/>
            <a:ext cx="8229600" cy="762000"/>
          </a:xfrm>
          <a:effectLst>
            <a:outerShdw dist="17961" dir="2700000" algn="ctr" rotWithShape="0">
              <a:schemeClr val="tx1"/>
            </a:outerShdw>
          </a:effectLst>
        </p:spPr>
        <p:txBody>
          <a:bodyPr/>
          <a:lstStyle/>
          <a:p>
            <a:r>
              <a:rPr lang="en-US">
                <a:solidFill>
                  <a:srgbClr val="FF3300"/>
                </a:solidFill>
              </a:rPr>
              <a:t>Upper Bay Channel</a:t>
            </a:r>
          </a:p>
        </p:txBody>
      </p:sp>
      <p:grpSp>
        <p:nvGrpSpPr>
          <p:cNvPr id="2" name="Group 9"/>
          <p:cNvGrpSpPr>
            <a:grpSpLocks/>
          </p:cNvGrpSpPr>
          <p:nvPr/>
        </p:nvGrpSpPr>
        <p:grpSpPr bwMode="auto">
          <a:xfrm>
            <a:off x="152400" y="1295400"/>
            <a:ext cx="8839200" cy="5334000"/>
            <a:chOff x="96" y="816"/>
            <a:chExt cx="5568" cy="3360"/>
          </a:xfrm>
        </p:grpSpPr>
        <p:pic>
          <p:nvPicPr>
            <p:cNvPr id="6148" name="Picture 4" descr="Mobile Bay Upper Channel-2"/>
            <p:cNvPicPr>
              <a:picLocks noChangeAspect="1" noChangeArrowheads="1"/>
            </p:cNvPicPr>
            <p:nvPr/>
          </p:nvPicPr>
          <p:blipFill>
            <a:blip r:embed="rId2" cstate="print"/>
            <a:srcRect/>
            <a:stretch>
              <a:fillRect/>
            </a:stretch>
          </p:blipFill>
          <p:spPr bwMode="auto">
            <a:xfrm>
              <a:off x="96" y="816"/>
              <a:ext cx="5568" cy="3360"/>
            </a:xfrm>
            <a:prstGeom prst="rect">
              <a:avLst/>
            </a:prstGeom>
            <a:noFill/>
            <a:ln w="19050" cmpd="sng">
              <a:solidFill>
                <a:srgbClr val="FF3300"/>
              </a:solidFill>
              <a:miter lim="800000"/>
              <a:headEnd/>
              <a:tailEnd/>
            </a:ln>
            <a:effectLst/>
          </p:spPr>
        </p:pic>
        <p:sp>
          <p:nvSpPr>
            <p:cNvPr id="6149" name="Text Box 5"/>
            <p:cNvSpPr txBox="1">
              <a:spLocks noChangeArrowheads="1"/>
            </p:cNvSpPr>
            <p:nvPr/>
          </p:nvSpPr>
          <p:spPr bwMode="auto">
            <a:xfrm>
              <a:off x="3312" y="2064"/>
              <a:ext cx="1632" cy="404"/>
            </a:xfrm>
            <a:prstGeom prst="rect">
              <a:avLst/>
            </a:prstGeom>
            <a:noFill/>
            <a:ln w="9525">
              <a:noFill/>
              <a:miter lim="800000"/>
              <a:headEnd/>
              <a:tailEnd/>
            </a:ln>
            <a:effectLst/>
          </p:spPr>
          <p:txBody>
            <a:bodyPr>
              <a:spAutoFit/>
            </a:bodyPr>
            <a:lstStyle/>
            <a:p>
              <a:pPr>
                <a:spcBef>
                  <a:spcPct val="50000"/>
                </a:spcBef>
              </a:pPr>
              <a:r>
                <a:rPr lang="en-US"/>
                <a:t>Ocean Disposal</a:t>
              </a:r>
              <a:br>
                <a:rPr lang="en-US"/>
              </a:br>
              <a:r>
                <a:rPr lang="en-US"/>
                <a:t>Mobile North ODMDS</a:t>
              </a: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Gaillard Island </a:t>
            </a:r>
            <a:endParaRPr lang="en-US" dirty="0"/>
          </a:p>
        </p:txBody>
      </p:sp>
      <p:pic>
        <p:nvPicPr>
          <p:cNvPr id="4" name="Content Placeholder 3" descr="Imported Photos 00093.jpg"/>
          <p:cNvPicPr>
            <a:picLocks noGrp="1" noChangeAspect="1"/>
          </p:cNvPicPr>
          <p:nvPr>
            <p:ph idx="1"/>
          </p:nvPr>
        </p:nvPicPr>
        <p:blipFill>
          <a:blip r:embed="rId2" cstate="print"/>
          <a:stretch>
            <a:fillRect/>
          </a:stretch>
        </p:blipFill>
        <p:spPr>
          <a:xfrm>
            <a:off x="1295400" y="1524000"/>
            <a:ext cx="6400800" cy="43434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228600"/>
            <a:ext cx="9144000" cy="820738"/>
          </a:xfrm>
          <a:prstGeom prst="rect">
            <a:avLst/>
          </a:prstGeom>
          <a:noFill/>
          <a:ln w="12700">
            <a:noFill/>
            <a:miter lim="800000"/>
            <a:headEnd/>
            <a:tailEnd/>
          </a:ln>
          <a:effectLst/>
        </p:spPr>
        <p:txBody>
          <a:bodyPr lIns="90480" tIns="44446" rIns="90480" bIns="44446">
            <a:spAutoFit/>
          </a:bodyPr>
          <a:lstStyle/>
          <a:p>
            <a:pPr algn="ctr" defTabSz="912813" eaLnBrk="0" hangingPunct="0"/>
            <a:r>
              <a:rPr lang="en-US" sz="4800" dirty="0">
                <a:solidFill>
                  <a:srgbClr val="FF0000"/>
                </a:solidFill>
              </a:rPr>
              <a:t>Impact of NEPA</a:t>
            </a:r>
          </a:p>
        </p:txBody>
      </p:sp>
      <p:grpSp>
        <p:nvGrpSpPr>
          <p:cNvPr id="2" name="Group 3"/>
          <p:cNvGrpSpPr>
            <a:grpSpLocks/>
          </p:cNvGrpSpPr>
          <p:nvPr/>
        </p:nvGrpSpPr>
        <p:grpSpPr bwMode="auto">
          <a:xfrm>
            <a:off x="838200" y="1066800"/>
            <a:ext cx="7823200" cy="4972050"/>
            <a:chOff x="-24" y="604"/>
            <a:chExt cx="4928" cy="3369"/>
          </a:xfrm>
        </p:grpSpPr>
        <p:sp>
          <p:nvSpPr>
            <p:cNvPr id="10244" name="Rectangle 4"/>
            <p:cNvSpPr>
              <a:spLocks noChangeArrowheads="1"/>
            </p:cNvSpPr>
            <p:nvPr/>
          </p:nvSpPr>
          <p:spPr bwMode="auto">
            <a:xfrm>
              <a:off x="2217" y="3778"/>
              <a:ext cx="409" cy="195"/>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300" b="1">
                  <a:solidFill>
                    <a:srgbClr val="000000"/>
                  </a:solidFill>
                  <a:latin typeface="Arial Narrow" pitchFamily="34" charset="0"/>
                </a:rPr>
                <a:t>YEARS</a:t>
              </a:r>
            </a:p>
          </p:txBody>
        </p:sp>
        <p:sp>
          <p:nvSpPr>
            <p:cNvPr id="10245" name="Line 5"/>
            <p:cNvSpPr>
              <a:spLocks noChangeShapeType="1"/>
            </p:cNvSpPr>
            <p:nvPr/>
          </p:nvSpPr>
          <p:spPr bwMode="auto">
            <a:xfrm>
              <a:off x="3783" y="736"/>
              <a:ext cx="627" cy="5"/>
            </a:xfrm>
            <a:prstGeom prst="line">
              <a:avLst/>
            </a:prstGeom>
            <a:noFill/>
            <a:ln w="25400">
              <a:solidFill>
                <a:srgbClr val="000000"/>
              </a:solidFill>
              <a:round/>
              <a:headEnd/>
              <a:tailEnd/>
            </a:ln>
            <a:effectLst/>
          </p:spPr>
          <p:txBody>
            <a:bodyPr wrap="none" anchor="ctr"/>
            <a:lstStyle/>
            <a:p>
              <a:endParaRPr lang="en-US"/>
            </a:p>
          </p:txBody>
        </p:sp>
        <p:sp>
          <p:nvSpPr>
            <p:cNvPr id="10246" name="Line 6"/>
            <p:cNvSpPr>
              <a:spLocks noChangeShapeType="1"/>
            </p:cNvSpPr>
            <p:nvPr/>
          </p:nvSpPr>
          <p:spPr bwMode="auto">
            <a:xfrm>
              <a:off x="4009" y="698"/>
              <a:ext cx="392" cy="13"/>
            </a:xfrm>
            <a:prstGeom prst="line">
              <a:avLst/>
            </a:prstGeom>
            <a:noFill/>
            <a:ln w="25400">
              <a:solidFill>
                <a:srgbClr val="000000"/>
              </a:solidFill>
              <a:round/>
              <a:headEnd/>
              <a:tailEnd/>
            </a:ln>
            <a:effectLst/>
          </p:spPr>
          <p:txBody>
            <a:bodyPr wrap="none" anchor="ctr"/>
            <a:lstStyle/>
            <a:p>
              <a:endParaRPr lang="en-US"/>
            </a:p>
          </p:txBody>
        </p:sp>
        <p:sp>
          <p:nvSpPr>
            <p:cNvPr id="10247" name="Line 7"/>
            <p:cNvSpPr>
              <a:spLocks noChangeShapeType="1"/>
            </p:cNvSpPr>
            <p:nvPr/>
          </p:nvSpPr>
          <p:spPr bwMode="auto">
            <a:xfrm>
              <a:off x="322" y="942"/>
              <a:ext cx="3" cy="2690"/>
            </a:xfrm>
            <a:prstGeom prst="line">
              <a:avLst/>
            </a:prstGeom>
            <a:noFill/>
            <a:ln w="25400">
              <a:solidFill>
                <a:srgbClr val="000000"/>
              </a:solidFill>
              <a:round/>
              <a:headEnd/>
              <a:tailEnd/>
            </a:ln>
            <a:effectLst/>
          </p:spPr>
          <p:txBody>
            <a:bodyPr wrap="none" anchor="ctr"/>
            <a:lstStyle/>
            <a:p>
              <a:endParaRPr lang="en-US"/>
            </a:p>
          </p:txBody>
        </p:sp>
        <p:sp>
          <p:nvSpPr>
            <p:cNvPr id="10248" name="Line 8"/>
            <p:cNvSpPr>
              <a:spLocks noChangeShapeType="1"/>
            </p:cNvSpPr>
            <p:nvPr/>
          </p:nvSpPr>
          <p:spPr bwMode="auto">
            <a:xfrm flipV="1">
              <a:off x="330" y="3632"/>
              <a:ext cx="4434" cy="19"/>
            </a:xfrm>
            <a:prstGeom prst="line">
              <a:avLst/>
            </a:prstGeom>
            <a:noFill/>
            <a:ln w="25400">
              <a:solidFill>
                <a:srgbClr val="000000"/>
              </a:solidFill>
              <a:round/>
              <a:headEnd/>
              <a:tailEnd/>
            </a:ln>
            <a:effectLst/>
          </p:spPr>
          <p:txBody>
            <a:bodyPr wrap="none" anchor="ctr"/>
            <a:lstStyle/>
            <a:p>
              <a:endParaRPr lang="en-US"/>
            </a:p>
          </p:txBody>
        </p:sp>
        <p:sp>
          <p:nvSpPr>
            <p:cNvPr id="10249" name="Line 9"/>
            <p:cNvSpPr>
              <a:spLocks noChangeShapeType="1"/>
            </p:cNvSpPr>
            <p:nvPr/>
          </p:nvSpPr>
          <p:spPr bwMode="auto">
            <a:xfrm>
              <a:off x="783" y="3618"/>
              <a:ext cx="0" cy="14"/>
            </a:xfrm>
            <a:prstGeom prst="line">
              <a:avLst/>
            </a:prstGeom>
            <a:noFill/>
            <a:ln w="25400">
              <a:solidFill>
                <a:srgbClr val="000000"/>
              </a:solidFill>
              <a:round/>
              <a:headEnd/>
              <a:tailEnd/>
            </a:ln>
            <a:effectLst/>
          </p:spPr>
          <p:txBody>
            <a:bodyPr wrap="none" anchor="ctr"/>
            <a:lstStyle/>
            <a:p>
              <a:endParaRPr lang="en-US"/>
            </a:p>
          </p:txBody>
        </p:sp>
        <p:sp>
          <p:nvSpPr>
            <p:cNvPr id="10250" name="Line 10"/>
            <p:cNvSpPr>
              <a:spLocks noChangeShapeType="1"/>
            </p:cNvSpPr>
            <p:nvPr/>
          </p:nvSpPr>
          <p:spPr bwMode="auto">
            <a:xfrm>
              <a:off x="1227" y="3618"/>
              <a:ext cx="0" cy="14"/>
            </a:xfrm>
            <a:prstGeom prst="line">
              <a:avLst/>
            </a:prstGeom>
            <a:noFill/>
            <a:ln w="25400">
              <a:solidFill>
                <a:srgbClr val="000000"/>
              </a:solidFill>
              <a:round/>
              <a:headEnd/>
              <a:tailEnd/>
            </a:ln>
            <a:effectLst/>
          </p:spPr>
          <p:txBody>
            <a:bodyPr wrap="none" anchor="ctr"/>
            <a:lstStyle/>
            <a:p>
              <a:endParaRPr lang="en-US"/>
            </a:p>
          </p:txBody>
        </p:sp>
        <p:sp>
          <p:nvSpPr>
            <p:cNvPr id="10251" name="Line 11"/>
            <p:cNvSpPr>
              <a:spLocks noChangeShapeType="1"/>
            </p:cNvSpPr>
            <p:nvPr/>
          </p:nvSpPr>
          <p:spPr bwMode="auto">
            <a:xfrm>
              <a:off x="1669" y="3618"/>
              <a:ext cx="0" cy="14"/>
            </a:xfrm>
            <a:prstGeom prst="line">
              <a:avLst/>
            </a:prstGeom>
            <a:noFill/>
            <a:ln w="25400">
              <a:solidFill>
                <a:srgbClr val="000000"/>
              </a:solidFill>
              <a:round/>
              <a:headEnd/>
              <a:tailEnd/>
            </a:ln>
            <a:effectLst/>
          </p:spPr>
          <p:txBody>
            <a:bodyPr wrap="none" anchor="ctr"/>
            <a:lstStyle/>
            <a:p>
              <a:endParaRPr lang="en-US"/>
            </a:p>
          </p:txBody>
        </p:sp>
        <p:sp>
          <p:nvSpPr>
            <p:cNvPr id="10252" name="Line 12"/>
            <p:cNvSpPr>
              <a:spLocks noChangeShapeType="1"/>
            </p:cNvSpPr>
            <p:nvPr/>
          </p:nvSpPr>
          <p:spPr bwMode="auto">
            <a:xfrm>
              <a:off x="2113" y="3618"/>
              <a:ext cx="0" cy="14"/>
            </a:xfrm>
            <a:prstGeom prst="line">
              <a:avLst/>
            </a:prstGeom>
            <a:noFill/>
            <a:ln w="25400">
              <a:solidFill>
                <a:srgbClr val="000000"/>
              </a:solidFill>
              <a:round/>
              <a:headEnd/>
              <a:tailEnd/>
            </a:ln>
            <a:effectLst/>
          </p:spPr>
          <p:txBody>
            <a:bodyPr wrap="none" anchor="ctr"/>
            <a:lstStyle/>
            <a:p>
              <a:endParaRPr lang="en-US"/>
            </a:p>
          </p:txBody>
        </p:sp>
        <p:sp>
          <p:nvSpPr>
            <p:cNvPr id="10253" name="Line 13"/>
            <p:cNvSpPr>
              <a:spLocks noChangeShapeType="1"/>
            </p:cNvSpPr>
            <p:nvPr/>
          </p:nvSpPr>
          <p:spPr bwMode="auto">
            <a:xfrm>
              <a:off x="2556" y="3618"/>
              <a:ext cx="0" cy="14"/>
            </a:xfrm>
            <a:prstGeom prst="line">
              <a:avLst/>
            </a:prstGeom>
            <a:noFill/>
            <a:ln w="25400">
              <a:solidFill>
                <a:srgbClr val="000000"/>
              </a:solidFill>
              <a:round/>
              <a:headEnd/>
              <a:tailEnd/>
            </a:ln>
            <a:effectLst/>
          </p:spPr>
          <p:txBody>
            <a:bodyPr wrap="none" anchor="ctr"/>
            <a:lstStyle/>
            <a:p>
              <a:endParaRPr lang="en-US"/>
            </a:p>
          </p:txBody>
        </p:sp>
        <p:sp>
          <p:nvSpPr>
            <p:cNvPr id="10254" name="Line 14"/>
            <p:cNvSpPr>
              <a:spLocks noChangeShapeType="1"/>
            </p:cNvSpPr>
            <p:nvPr/>
          </p:nvSpPr>
          <p:spPr bwMode="auto">
            <a:xfrm>
              <a:off x="3002" y="3618"/>
              <a:ext cx="0" cy="14"/>
            </a:xfrm>
            <a:prstGeom prst="line">
              <a:avLst/>
            </a:prstGeom>
            <a:noFill/>
            <a:ln w="25400">
              <a:solidFill>
                <a:srgbClr val="000000"/>
              </a:solidFill>
              <a:round/>
              <a:headEnd/>
              <a:tailEnd/>
            </a:ln>
            <a:effectLst/>
          </p:spPr>
          <p:txBody>
            <a:bodyPr wrap="none" anchor="ctr"/>
            <a:lstStyle/>
            <a:p>
              <a:endParaRPr lang="en-US"/>
            </a:p>
          </p:txBody>
        </p:sp>
        <p:sp>
          <p:nvSpPr>
            <p:cNvPr id="10255" name="Line 15"/>
            <p:cNvSpPr>
              <a:spLocks noChangeShapeType="1"/>
            </p:cNvSpPr>
            <p:nvPr/>
          </p:nvSpPr>
          <p:spPr bwMode="auto">
            <a:xfrm>
              <a:off x="3445" y="3618"/>
              <a:ext cx="0" cy="14"/>
            </a:xfrm>
            <a:prstGeom prst="line">
              <a:avLst/>
            </a:prstGeom>
            <a:noFill/>
            <a:ln w="25400">
              <a:solidFill>
                <a:srgbClr val="000000"/>
              </a:solidFill>
              <a:round/>
              <a:headEnd/>
              <a:tailEnd/>
            </a:ln>
            <a:effectLst/>
          </p:spPr>
          <p:txBody>
            <a:bodyPr wrap="none" anchor="ctr"/>
            <a:lstStyle/>
            <a:p>
              <a:endParaRPr lang="en-US"/>
            </a:p>
          </p:txBody>
        </p:sp>
        <p:sp>
          <p:nvSpPr>
            <p:cNvPr id="10256" name="Line 16"/>
            <p:cNvSpPr>
              <a:spLocks noChangeShapeType="1"/>
            </p:cNvSpPr>
            <p:nvPr/>
          </p:nvSpPr>
          <p:spPr bwMode="auto">
            <a:xfrm>
              <a:off x="3888" y="3618"/>
              <a:ext cx="0" cy="14"/>
            </a:xfrm>
            <a:prstGeom prst="line">
              <a:avLst/>
            </a:prstGeom>
            <a:noFill/>
            <a:ln w="25400">
              <a:solidFill>
                <a:srgbClr val="000000"/>
              </a:solidFill>
              <a:round/>
              <a:headEnd/>
              <a:tailEnd/>
            </a:ln>
            <a:effectLst/>
          </p:spPr>
          <p:txBody>
            <a:bodyPr wrap="none" anchor="ctr"/>
            <a:lstStyle/>
            <a:p>
              <a:endParaRPr lang="en-US"/>
            </a:p>
          </p:txBody>
        </p:sp>
        <p:sp>
          <p:nvSpPr>
            <p:cNvPr id="10257" name="Line 17"/>
            <p:cNvSpPr>
              <a:spLocks noChangeShapeType="1"/>
            </p:cNvSpPr>
            <p:nvPr/>
          </p:nvSpPr>
          <p:spPr bwMode="auto">
            <a:xfrm>
              <a:off x="4331" y="3618"/>
              <a:ext cx="0" cy="14"/>
            </a:xfrm>
            <a:prstGeom prst="line">
              <a:avLst/>
            </a:prstGeom>
            <a:noFill/>
            <a:ln w="25400">
              <a:solidFill>
                <a:srgbClr val="000000"/>
              </a:solidFill>
              <a:round/>
              <a:headEnd/>
              <a:tailEnd/>
            </a:ln>
            <a:effectLst/>
          </p:spPr>
          <p:txBody>
            <a:bodyPr wrap="none" anchor="ctr"/>
            <a:lstStyle/>
            <a:p>
              <a:endParaRPr lang="en-US"/>
            </a:p>
          </p:txBody>
        </p:sp>
        <p:sp>
          <p:nvSpPr>
            <p:cNvPr id="10258" name="Line 18"/>
            <p:cNvSpPr>
              <a:spLocks noChangeShapeType="1"/>
            </p:cNvSpPr>
            <p:nvPr/>
          </p:nvSpPr>
          <p:spPr bwMode="auto">
            <a:xfrm>
              <a:off x="333" y="3529"/>
              <a:ext cx="32" cy="0"/>
            </a:xfrm>
            <a:prstGeom prst="line">
              <a:avLst/>
            </a:prstGeom>
            <a:noFill/>
            <a:ln w="25400">
              <a:solidFill>
                <a:srgbClr val="000000"/>
              </a:solidFill>
              <a:round/>
              <a:headEnd/>
              <a:tailEnd/>
            </a:ln>
            <a:effectLst/>
          </p:spPr>
          <p:txBody>
            <a:bodyPr wrap="none" anchor="ctr"/>
            <a:lstStyle/>
            <a:p>
              <a:endParaRPr lang="en-US"/>
            </a:p>
          </p:txBody>
        </p:sp>
        <p:sp>
          <p:nvSpPr>
            <p:cNvPr id="10259" name="Line 19"/>
            <p:cNvSpPr>
              <a:spLocks noChangeShapeType="1"/>
            </p:cNvSpPr>
            <p:nvPr/>
          </p:nvSpPr>
          <p:spPr bwMode="auto">
            <a:xfrm>
              <a:off x="333" y="3445"/>
              <a:ext cx="32" cy="0"/>
            </a:xfrm>
            <a:prstGeom prst="line">
              <a:avLst/>
            </a:prstGeom>
            <a:noFill/>
            <a:ln w="25400">
              <a:solidFill>
                <a:srgbClr val="000000"/>
              </a:solidFill>
              <a:round/>
              <a:headEnd/>
              <a:tailEnd/>
            </a:ln>
            <a:effectLst/>
          </p:spPr>
          <p:txBody>
            <a:bodyPr wrap="none" anchor="ctr"/>
            <a:lstStyle/>
            <a:p>
              <a:endParaRPr lang="en-US"/>
            </a:p>
          </p:txBody>
        </p:sp>
        <p:sp>
          <p:nvSpPr>
            <p:cNvPr id="10260" name="Line 20"/>
            <p:cNvSpPr>
              <a:spLocks noChangeShapeType="1"/>
            </p:cNvSpPr>
            <p:nvPr/>
          </p:nvSpPr>
          <p:spPr bwMode="auto">
            <a:xfrm>
              <a:off x="333" y="3361"/>
              <a:ext cx="32" cy="0"/>
            </a:xfrm>
            <a:prstGeom prst="line">
              <a:avLst/>
            </a:prstGeom>
            <a:noFill/>
            <a:ln w="25400">
              <a:solidFill>
                <a:srgbClr val="000000"/>
              </a:solidFill>
              <a:round/>
              <a:headEnd/>
              <a:tailEnd/>
            </a:ln>
            <a:effectLst/>
          </p:spPr>
          <p:txBody>
            <a:bodyPr wrap="none" anchor="ctr"/>
            <a:lstStyle/>
            <a:p>
              <a:endParaRPr lang="en-US"/>
            </a:p>
          </p:txBody>
        </p:sp>
        <p:sp>
          <p:nvSpPr>
            <p:cNvPr id="10261" name="Line 21"/>
            <p:cNvSpPr>
              <a:spLocks noChangeShapeType="1"/>
            </p:cNvSpPr>
            <p:nvPr/>
          </p:nvSpPr>
          <p:spPr bwMode="auto">
            <a:xfrm>
              <a:off x="333" y="3284"/>
              <a:ext cx="32" cy="0"/>
            </a:xfrm>
            <a:prstGeom prst="line">
              <a:avLst/>
            </a:prstGeom>
            <a:noFill/>
            <a:ln w="25400">
              <a:solidFill>
                <a:srgbClr val="000000"/>
              </a:solidFill>
              <a:round/>
              <a:headEnd/>
              <a:tailEnd/>
            </a:ln>
            <a:effectLst/>
          </p:spPr>
          <p:txBody>
            <a:bodyPr wrap="none" anchor="ctr"/>
            <a:lstStyle/>
            <a:p>
              <a:endParaRPr lang="en-US"/>
            </a:p>
          </p:txBody>
        </p:sp>
        <p:sp>
          <p:nvSpPr>
            <p:cNvPr id="10262" name="Line 22"/>
            <p:cNvSpPr>
              <a:spLocks noChangeShapeType="1"/>
            </p:cNvSpPr>
            <p:nvPr/>
          </p:nvSpPr>
          <p:spPr bwMode="auto">
            <a:xfrm>
              <a:off x="333" y="3193"/>
              <a:ext cx="32" cy="0"/>
            </a:xfrm>
            <a:prstGeom prst="line">
              <a:avLst/>
            </a:prstGeom>
            <a:noFill/>
            <a:ln w="25400">
              <a:solidFill>
                <a:srgbClr val="000000"/>
              </a:solidFill>
              <a:round/>
              <a:headEnd/>
              <a:tailEnd/>
            </a:ln>
            <a:effectLst/>
          </p:spPr>
          <p:txBody>
            <a:bodyPr wrap="none" anchor="ctr"/>
            <a:lstStyle/>
            <a:p>
              <a:endParaRPr lang="en-US"/>
            </a:p>
          </p:txBody>
        </p:sp>
        <p:sp>
          <p:nvSpPr>
            <p:cNvPr id="10263" name="Line 23"/>
            <p:cNvSpPr>
              <a:spLocks noChangeShapeType="1"/>
            </p:cNvSpPr>
            <p:nvPr/>
          </p:nvSpPr>
          <p:spPr bwMode="auto">
            <a:xfrm>
              <a:off x="333" y="3112"/>
              <a:ext cx="32" cy="0"/>
            </a:xfrm>
            <a:prstGeom prst="line">
              <a:avLst/>
            </a:prstGeom>
            <a:noFill/>
            <a:ln w="25400">
              <a:solidFill>
                <a:srgbClr val="000000"/>
              </a:solidFill>
              <a:round/>
              <a:headEnd/>
              <a:tailEnd/>
            </a:ln>
            <a:effectLst/>
          </p:spPr>
          <p:txBody>
            <a:bodyPr wrap="none" anchor="ctr"/>
            <a:lstStyle/>
            <a:p>
              <a:endParaRPr lang="en-US"/>
            </a:p>
          </p:txBody>
        </p:sp>
        <p:sp>
          <p:nvSpPr>
            <p:cNvPr id="10264" name="Line 24"/>
            <p:cNvSpPr>
              <a:spLocks noChangeShapeType="1"/>
            </p:cNvSpPr>
            <p:nvPr/>
          </p:nvSpPr>
          <p:spPr bwMode="auto">
            <a:xfrm>
              <a:off x="333" y="3025"/>
              <a:ext cx="32" cy="0"/>
            </a:xfrm>
            <a:prstGeom prst="line">
              <a:avLst/>
            </a:prstGeom>
            <a:noFill/>
            <a:ln w="25400">
              <a:solidFill>
                <a:srgbClr val="000000"/>
              </a:solidFill>
              <a:round/>
              <a:headEnd/>
              <a:tailEnd/>
            </a:ln>
            <a:effectLst/>
          </p:spPr>
          <p:txBody>
            <a:bodyPr wrap="none" anchor="ctr"/>
            <a:lstStyle/>
            <a:p>
              <a:endParaRPr lang="en-US"/>
            </a:p>
          </p:txBody>
        </p:sp>
        <p:sp>
          <p:nvSpPr>
            <p:cNvPr id="10265" name="Line 25"/>
            <p:cNvSpPr>
              <a:spLocks noChangeShapeType="1"/>
            </p:cNvSpPr>
            <p:nvPr/>
          </p:nvSpPr>
          <p:spPr bwMode="auto">
            <a:xfrm>
              <a:off x="333" y="2944"/>
              <a:ext cx="32" cy="0"/>
            </a:xfrm>
            <a:prstGeom prst="line">
              <a:avLst/>
            </a:prstGeom>
            <a:noFill/>
            <a:ln w="25400">
              <a:solidFill>
                <a:srgbClr val="000000"/>
              </a:solidFill>
              <a:round/>
              <a:headEnd/>
              <a:tailEnd/>
            </a:ln>
            <a:effectLst/>
          </p:spPr>
          <p:txBody>
            <a:bodyPr wrap="none" anchor="ctr"/>
            <a:lstStyle/>
            <a:p>
              <a:endParaRPr lang="en-US"/>
            </a:p>
          </p:txBody>
        </p:sp>
        <p:sp>
          <p:nvSpPr>
            <p:cNvPr id="10266" name="Line 26"/>
            <p:cNvSpPr>
              <a:spLocks noChangeShapeType="1"/>
            </p:cNvSpPr>
            <p:nvPr/>
          </p:nvSpPr>
          <p:spPr bwMode="auto">
            <a:xfrm>
              <a:off x="333" y="2860"/>
              <a:ext cx="32" cy="0"/>
            </a:xfrm>
            <a:prstGeom prst="line">
              <a:avLst/>
            </a:prstGeom>
            <a:noFill/>
            <a:ln w="25400">
              <a:solidFill>
                <a:srgbClr val="000000"/>
              </a:solidFill>
              <a:round/>
              <a:headEnd/>
              <a:tailEnd/>
            </a:ln>
            <a:effectLst/>
          </p:spPr>
          <p:txBody>
            <a:bodyPr wrap="none" anchor="ctr"/>
            <a:lstStyle/>
            <a:p>
              <a:endParaRPr lang="en-US"/>
            </a:p>
          </p:txBody>
        </p:sp>
        <p:sp>
          <p:nvSpPr>
            <p:cNvPr id="10267" name="Line 27"/>
            <p:cNvSpPr>
              <a:spLocks noChangeShapeType="1"/>
            </p:cNvSpPr>
            <p:nvPr/>
          </p:nvSpPr>
          <p:spPr bwMode="auto">
            <a:xfrm>
              <a:off x="333" y="2779"/>
              <a:ext cx="32" cy="0"/>
            </a:xfrm>
            <a:prstGeom prst="line">
              <a:avLst/>
            </a:prstGeom>
            <a:noFill/>
            <a:ln w="25400">
              <a:solidFill>
                <a:srgbClr val="000000"/>
              </a:solidFill>
              <a:round/>
              <a:headEnd/>
              <a:tailEnd/>
            </a:ln>
            <a:effectLst/>
          </p:spPr>
          <p:txBody>
            <a:bodyPr wrap="none" anchor="ctr"/>
            <a:lstStyle/>
            <a:p>
              <a:endParaRPr lang="en-US"/>
            </a:p>
          </p:txBody>
        </p:sp>
        <p:sp>
          <p:nvSpPr>
            <p:cNvPr id="10268" name="Line 28"/>
            <p:cNvSpPr>
              <a:spLocks noChangeShapeType="1"/>
            </p:cNvSpPr>
            <p:nvPr/>
          </p:nvSpPr>
          <p:spPr bwMode="auto">
            <a:xfrm>
              <a:off x="333" y="2696"/>
              <a:ext cx="32" cy="0"/>
            </a:xfrm>
            <a:prstGeom prst="line">
              <a:avLst/>
            </a:prstGeom>
            <a:noFill/>
            <a:ln w="25400">
              <a:solidFill>
                <a:srgbClr val="000000"/>
              </a:solidFill>
              <a:round/>
              <a:headEnd/>
              <a:tailEnd/>
            </a:ln>
            <a:effectLst/>
          </p:spPr>
          <p:txBody>
            <a:bodyPr wrap="none" anchor="ctr"/>
            <a:lstStyle/>
            <a:p>
              <a:endParaRPr lang="en-US"/>
            </a:p>
          </p:txBody>
        </p:sp>
        <p:sp>
          <p:nvSpPr>
            <p:cNvPr id="10269" name="Line 29"/>
            <p:cNvSpPr>
              <a:spLocks noChangeShapeType="1"/>
            </p:cNvSpPr>
            <p:nvPr/>
          </p:nvSpPr>
          <p:spPr bwMode="auto">
            <a:xfrm>
              <a:off x="333" y="2608"/>
              <a:ext cx="32" cy="0"/>
            </a:xfrm>
            <a:prstGeom prst="line">
              <a:avLst/>
            </a:prstGeom>
            <a:noFill/>
            <a:ln w="25400">
              <a:solidFill>
                <a:srgbClr val="000000"/>
              </a:solidFill>
              <a:round/>
              <a:headEnd/>
              <a:tailEnd/>
            </a:ln>
            <a:effectLst/>
          </p:spPr>
          <p:txBody>
            <a:bodyPr wrap="none" anchor="ctr"/>
            <a:lstStyle/>
            <a:p>
              <a:endParaRPr lang="en-US"/>
            </a:p>
          </p:txBody>
        </p:sp>
        <p:sp>
          <p:nvSpPr>
            <p:cNvPr id="10270" name="Line 30"/>
            <p:cNvSpPr>
              <a:spLocks noChangeShapeType="1"/>
            </p:cNvSpPr>
            <p:nvPr/>
          </p:nvSpPr>
          <p:spPr bwMode="auto">
            <a:xfrm>
              <a:off x="333" y="2524"/>
              <a:ext cx="32" cy="0"/>
            </a:xfrm>
            <a:prstGeom prst="line">
              <a:avLst/>
            </a:prstGeom>
            <a:noFill/>
            <a:ln w="25400">
              <a:solidFill>
                <a:srgbClr val="000000"/>
              </a:solidFill>
              <a:round/>
              <a:headEnd/>
              <a:tailEnd/>
            </a:ln>
            <a:effectLst/>
          </p:spPr>
          <p:txBody>
            <a:bodyPr wrap="none" anchor="ctr"/>
            <a:lstStyle/>
            <a:p>
              <a:endParaRPr lang="en-US"/>
            </a:p>
          </p:txBody>
        </p:sp>
        <p:sp>
          <p:nvSpPr>
            <p:cNvPr id="10271" name="Line 31"/>
            <p:cNvSpPr>
              <a:spLocks noChangeShapeType="1"/>
            </p:cNvSpPr>
            <p:nvPr/>
          </p:nvSpPr>
          <p:spPr bwMode="auto">
            <a:xfrm>
              <a:off x="333" y="2440"/>
              <a:ext cx="32" cy="0"/>
            </a:xfrm>
            <a:prstGeom prst="line">
              <a:avLst/>
            </a:prstGeom>
            <a:noFill/>
            <a:ln w="25400">
              <a:solidFill>
                <a:srgbClr val="000000"/>
              </a:solidFill>
              <a:round/>
              <a:headEnd/>
              <a:tailEnd/>
            </a:ln>
            <a:effectLst/>
          </p:spPr>
          <p:txBody>
            <a:bodyPr wrap="none" anchor="ctr"/>
            <a:lstStyle/>
            <a:p>
              <a:endParaRPr lang="en-US"/>
            </a:p>
          </p:txBody>
        </p:sp>
        <p:sp>
          <p:nvSpPr>
            <p:cNvPr id="10272" name="Line 32"/>
            <p:cNvSpPr>
              <a:spLocks noChangeShapeType="1"/>
            </p:cNvSpPr>
            <p:nvPr/>
          </p:nvSpPr>
          <p:spPr bwMode="auto">
            <a:xfrm>
              <a:off x="333" y="2356"/>
              <a:ext cx="32" cy="0"/>
            </a:xfrm>
            <a:prstGeom prst="line">
              <a:avLst/>
            </a:prstGeom>
            <a:noFill/>
            <a:ln w="25400">
              <a:solidFill>
                <a:srgbClr val="000000"/>
              </a:solidFill>
              <a:round/>
              <a:headEnd/>
              <a:tailEnd/>
            </a:ln>
            <a:effectLst/>
          </p:spPr>
          <p:txBody>
            <a:bodyPr wrap="none" anchor="ctr"/>
            <a:lstStyle/>
            <a:p>
              <a:endParaRPr lang="en-US"/>
            </a:p>
          </p:txBody>
        </p:sp>
        <p:sp>
          <p:nvSpPr>
            <p:cNvPr id="10273" name="Line 33"/>
            <p:cNvSpPr>
              <a:spLocks noChangeShapeType="1"/>
            </p:cNvSpPr>
            <p:nvPr/>
          </p:nvSpPr>
          <p:spPr bwMode="auto">
            <a:xfrm>
              <a:off x="333" y="2275"/>
              <a:ext cx="32" cy="0"/>
            </a:xfrm>
            <a:prstGeom prst="line">
              <a:avLst/>
            </a:prstGeom>
            <a:noFill/>
            <a:ln w="25400">
              <a:solidFill>
                <a:srgbClr val="000000"/>
              </a:solidFill>
              <a:round/>
              <a:headEnd/>
              <a:tailEnd/>
            </a:ln>
            <a:effectLst/>
          </p:spPr>
          <p:txBody>
            <a:bodyPr wrap="none" anchor="ctr"/>
            <a:lstStyle/>
            <a:p>
              <a:endParaRPr lang="en-US"/>
            </a:p>
          </p:txBody>
        </p:sp>
        <p:sp>
          <p:nvSpPr>
            <p:cNvPr id="10274" name="Line 34"/>
            <p:cNvSpPr>
              <a:spLocks noChangeShapeType="1"/>
            </p:cNvSpPr>
            <p:nvPr/>
          </p:nvSpPr>
          <p:spPr bwMode="auto">
            <a:xfrm>
              <a:off x="333" y="2199"/>
              <a:ext cx="32" cy="0"/>
            </a:xfrm>
            <a:prstGeom prst="line">
              <a:avLst/>
            </a:prstGeom>
            <a:noFill/>
            <a:ln w="25400">
              <a:solidFill>
                <a:srgbClr val="000000"/>
              </a:solidFill>
              <a:round/>
              <a:headEnd/>
              <a:tailEnd/>
            </a:ln>
            <a:effectLst/>
          </p:spPr>
          <p:txBody>
            <a:bodyPr wrap="none" anchor="ctr"/>
            <a:lstStyle/>
            <a:p>
              <a:endParaRPr lang="en-US"/>
            </a:p>
          </p:txBody>
        </p:sp>
        <p:sp>
          <p:nvSpPr>
            <p:cNvPr id="10275" name="Line 35"/>
            <p:cNvSpPr>
              <a:spLocks noChangeShapeType="1"/>
            </p:cNvSpPr>
            <p:nvPr/>
          </p:nvSpPr>
          <p:spPr bwMode="auto">
            <a:xfrm>
              <a:off x="333" y="2110"/>
              <a:ext cx="32" cy="0"/>
            </a:xfrm>
            <a:prstGeom prst="line">
              <a:avLst/>
            </a:prstGeom>
            <a:noFill/>
            <a:ln w="25400">
              <a:solidFill>
                <a:srgbClr val="000000"/>
              </a:solidFill>
              <a:round/>
              <a:headEnd/>
              <a:tailEnd/>
            </a:ln>
            <a:effectLst/>
          </p:spPr>
          <p:txBody>
            <a:bodyPr wrap="none" anchor="ctr"/>
            <a:lstStyle/>
            <a:p>
              <a:endParaRPr lang="en-US"/>
            </a:p>
          </p:txBody>
        </p:sp>
        <p:sp>
          <p:nvSpPr>
            <p:cNvPr id="10276" name="Line 36"/>
            <p:cNvSpPr>
              <a:spLocks noChangeShapeType="1"/>
            </p:cNvSpPr>
            <p:nvPr/>
          </p:nvSpPr>
          <p:spPr bwMode="auto">
            <a:xfrm>
              <a:off x="333" y="2020"/>
              <a:ext cx="32" cy="0"/>
            </a:xfrm>
            <a:prstGeom prst="line">
              <a:avLst/>
            </a:prstGeom>
            <a:noFill/>
            <a:ln w="25400">
              <a:solidFill>
                <a:srgbClr val="000000"/>
              </a:solidFill>
              <a:round/>
              <a:headEnd/>
              <a:tailEnd/>
            </a:ln>
            <a:effectLst/>
          </p:spPr>
          <p:txBody>
            <a:bodyPr wrap="none" anchor="ctr"/>
            <a:lstStyle/>
            <a:p>
              <a:endParaRPr lang="en-US"/>
            </a:p>
          </p:txBody>
        </p:sp>
        <p:sp>
          <p:nvSpPr>
            <p:cNvPr id="10277" name="Line 37"/>
            <p:cNvSpPr>
              <a:spLocks noChangeShapeType="1"/>
            </p:cNvSpPr>
            <p:nvPr/>
          </p:nvSpPr>
          <p:spPr bwMode="auto">
            <a:xfrm>
              <a:off x="333" y="1939"/>
              <a:ext cx="32" cy="0"/>
            </a:xfrm>
            <a:prstGeom prst="line">
              <a:avLst/>
            </a:prstGeom>
            <a:noFill/>
            <a:ln w="25400">
              <a:solidFill>
                <a:srgbClr val="000000"/>
              </a:solidFill>
              <a:round/>
              <a:headEnd/>
              <a:tailEnd/>
            </a:ln>
            <a:effectLst/>
          </p:spPr>
          <p:txBody>
            <a:bodyPr wrap="none" anchor="ctr"/>
            <a:lstStyle/>
            <a:p>
              <a:endParaRPr lang="en-US"/>
            </a:p>
          </p:txBody>
        </p:sp>
        <p:sp>
          <p:nvSpPr>
            <p:cNvPr id="10278" name="Line 38"/>
            <p:cNvSpPr>
              <a:spLocks noChangeShapeType="1"/>
            </p:cNvSpPr>
            <p:nvPr/>
          </p:nvSpPr>
          <p:spPr bwMode="auto">
            <a:xfrm>
              <a:off x="333" y="1855"/>
              <a:ext cx="32" cy="0"/>
            </a:xfrm>
            <a:prstGeom prst="line">
              <a:avLst/>
            </a:prstGeom>
            <a:noFill/>
            <a:ln w="25400">
              <a:solidFill>
                <a:srgbClr val="000000"/>
              </a:solidFill>
              <a:round/>
              <a:headEnd/>
              <a:tailEnd/>
            </a:ln>
            <a:effectLst/>
          </p:spPr>
          <p:txBody>
            <a:bodyPr wrap="none" anchor="ctr"/>
            <a:lstStyle/>
            <a:p>
              <a:endParaRPr lang="en-US"/>
            </a:p>
          </p:txBody>
        </p:sp>
        <p:sp>
          <p:nvSpPr>
            <p:cNvPr id="10279" name="Line 39"/>
            <p:cNvSpPr>
              <a:spLocks noChangeShapeType="1"/>
            </p:cNvSpPr>
            <p:nvPr/>
          </p:nvSpPr>
          <p:spPr bwMode="auto">
            <a:xfrm>
              <a:off x="333" y="1773"/>
              <a:ext cx="32" cy="0"/>
            </a:xfrm>
            <a:prstGeom prst="line">
              <a:avLst/>
            </a:prstGeom>
            <a:noFill/>
            <a:ln w="25400">
              <a:solidFill>
                <a:srgbClr val="000000"/>
              </a:solidFill>
              <a:round/>
              <a:headEnd/>
              <a:tailEnd/>
            </a:ln>
            <a:effectLst/>
          </p:spPr>
          <p:txBody>
            <a:bodyPr wrap="none" anchor="ctr"/>
            <a:lstStyle/>
            <a:p>
              <a:endParaRPr lang="en-US"/>
            </a:p>
          </p:txBody>
        </p:sp>
        <p:sp>
          <p:nvSpPr>
            <p:cNvPr id="10280" name="Line 40"/>
            <p:cNvSpPr>
              <a:spLocks noChangeShapeType="1"/>
            </p:cNvSpPr>
            <p:nvPr/>
          </p:nvSpPr>
          <p:spPr bwMode="auto">
            <a:xfrm>
              <a:off x="333" y="1687"/>
              <a:ext cx="32" cy="0"/>
            </a:xfrm>
            <a:prstGeom prst="line">
              <a:avLst/>
            </a:prstGeom>
            <a:noFill/>
            <a:ln w="25400">
              <a:solidFill>
                <a:srgbClr val="000000"/>
              </a:solidFill>
              <a:round/>
              <a:headEnd/>
              <a:tailEnd/>
            </a:ln>
            <a:effectLst/>
          </p:spPr>
          <p:txBody>
            <a:bodyPr wrap="none" anchor="ctr"/>
            <a:lstStyle/>
            <a:p>
              <a:endParaRPr lang="en-US"/>
            </a:p>
          </p:txBody>
        </p:sp>
        <p:sp>
          <p:nvSpPr>
            <p:cNvPr id="10281" name="Line 41"/>
            <p:cNvSpPr>
              <a:spLocks noChangeShapeType="1"/>
            </p:cNvSpPr>
            <p:nvPr/>
          </p:nvSpPr>
          <p:spPr bwMode="auto">
            <a:xfrm>
              <a:off x="333" y="1603"/>
              <a:ext cx="32" cy="0"/>
            </a:xfrm>
            <a:prstGeom prst="line">
              <a:avLst/>
            </a:prstGeom>
            <a:noFill/>
            <a:ln w="25400">
              <a:solidFill>
                <a:srgbClr val="000000"/>
              </a:solidFill>
              <a:round/>
              <a:headEnd/>
              <a:tailEnd/>
            </a:ln>
            <a:effectLst/>
          </p:spPr>
          <p:txBody>
            <a:bodyPr wrap="none" anchor="ctr"/>
            <a:lstStyle/>
            <a:p>
              <a:endParaRPr lang="en-US"/>
            </a:p>
          </p:txBody>
        </p:sp>
        <p:sp>
          <p:nvSpPr>
            <p:cNvPr id="10282" name="Line 42"/>
            <p:cNvSpPr>
              <a:spLocks noChangeShapeType="1"/>
            </p:cNvSpPr>
            <p:nvPr/>
          </p:nvSpPr>
          <p:spPr bwMode="auto">
            <a:xfrm>
              <a:off x="333" y="1521"/>
              <a:ext cx="32" cy="0"/>
            </a:xfrm>
            <a:prstGeom prst="line">
              <a:avLst/>
            </a:prstGeom>
            <a:noFill/>
            <a:ln w="25400">
              <a:solidFill>
                <a:srgbClr val="000000"/>
              </a:solidFill>
              <a:round/>
              <a:headEnd/>
              <a:tailEnd/>
            </a:ln>
            <a:effectLst/>
          </p:spPr>
          <p:txBody>
            <a:bodyPr wrap="none" anchor="ctr"/>
            <a:lstStyle/>
            <a:p>
              <a:endParaRPr lang="en-US"/>
            </a:p>
          </p:txBody>
        </p:sp>
        <p:sp>
          <p:nvSpPr>
            <p:cNvPr id="10283" name="Line 43"/>
            <p:cNvSpPr>
              <a:spLocks noChangeShapeType="1"/>
            </p:cNvSpPr>
            <p:nvPr/>
          </p:nvSpPr>
          <p:spPr bwMode="auto">
            <a:xfrm>
              <a:off x="333" y="1435"/>
              <a:ext cx="32" cy="0"/>
            </a:xfrm>
            <a:prstGeom prst="line">
              <a:avLst/>
            </a:prstGeom>
            <a:noFill/>
            <a:ln w="25400">
              <a:solidFill>
                <a:srgbClr val="000000"/>
              </a:solidFill>
              <a:round/>
              <a:headEnd/>
              <a:tailEnd/>
            </a:ln>
            <a:effectLst/>
          </p:spPr>
          <p:txBody>
            <a:bodyPr wrap="none" anchor="ctr"/>
            <a:lstStyle/>
            <a:p>
              <a:endParaRPr lang="en-US"/>
            </a:p>
          </p:txBody>
        </p:sp>
        <p:sp>
          <p:nvSpPr>
            <p:cNvPr id="10284" name="Line 44"/>
            <p:cNvSpPr>
              <a:spLocks noChangeShapeType="1"/>
            </p:cNvSpPr>
            <p:nvPr/>
          </p:nvSpPr>
          <p:spPr bwMode="auto">
            <a:xfrm>
              <a:off x="333" y="1354"/>
              <a:ext cx="32" cy="0"/>
            </a:xfrm>
            <a:prstGeom prst="line">
              <a:avLst/>
            </a:prstGeom>
            <a:noFill/>
            <a:ln w="25400">
              <a:solidFill>
                <a:srgbClr val="000000"/>
              </a:solidFill>
              <a:round/>
              <a:headEnd/>
              <a:tailEnd/>
            </a:ln>
            <a:effectLst/>
          </p:spPr>
          <p:txBody>
            <a:bodyPr wrap="none" anchor="ctr"/>
            <a:lstStyle/>
            <a:p>
              <a:endParaRPr lang="en-US"/>
            </a:p>
          </p:txBody>
        </p:sp>
        <p:sp>
          <p:nvSpPr>
            <p:cNvPr id="10285" name="Line 45"/>
            <p:cNvSpPr>
              <a:spLocks noChangeShapeType="1"/>
            </p:cNvSpPr>
            <p:nvPr/>
          </p:nvSpPr>
          <p:spPr bwMode="auto">
            <a:xfrm>
              <a:off x="333" y="1270"/>
              <a:ext cx="32" cy="0"/>
            </a:xfrm>
            <a:prstGeom prst="line">
              <a:avLst/>
            </a:prstGeom>
            <a:noFill/>
            <a:ln w="25400">
              <a:solidFill>
                <a:srgbClr val="000000"/>
              </a:solidFill>
              <a:round/>
              <a:headEnd/>
              <a:tailEnd/>
            </a:ln>
            <a:effectLst/>
          </p:spPr>
          <p:txBody>
            <a:bodyPr wrap="none" anchor="ctr"/>
            <a:lstStyle/>
            <a:p>
              <a:endParaRPr lang="en-US"/>
            </a:p>
          </p:txBody>
        </p:sp>
        <p:sp>
          <p:nvSpPr>
            <p:cNvPr id="10286" name="Line 46"/>
            <p:cNvSpPr>
              <a:spLocks noChangeShapeType="1"/>
            </p:cNvSpPr>
            <p:nvPr/>
          </p:nvSpPr>
          <p:spPr bwMode="auto">
            <a:xfrm>
              <a:off x="333" y="1186"/>
              <a:ext cx="32" cy="0"/>
            </a:xfrm>
            <a:prstGeom prst="line">
              <a:avLst/>
            </a:prstGeom>
            <a:noFill/>
            <a:ln w="25400">
              <a:solidFill>
                <a:srgbClr val="000000"/>
              </a:solidFill>
              <a:round/>
              <a:headEnd/>
              <a:tailEnd/>
            </a:ln>
            <a:effectLst/>
          </p:spPr>
          <p:txBody>
            <a:bodyPr wrap="none" anchor="ctr"/>
            <a:lstStyle/>
            <a:p>
              <a:endParaRPr lang="en-US"/>
            </a:p>
          </p:txBody>
        </p:sp>
        <p:sp>
          <p:nvSpPr>
            <p:cNvPr id="10287" name="Line 47"/>
            <p:cNvSpPr>
              <a:spLocks noChangeShapeType="1"/>
            </p:cNvSpPr>
            <p:nvPr/>
          </p:nvSpPr>
          <p:spPr bwMode="auto">
            <a:xfrm>
              <a:off x="333" y="1102"/>
              <a:ext cx="32" cy="0"/>
            </a:xfrm>
            <a:prstGeom prst="line">
              <a:avLst/>
            </a:prstGeom>
            <a:noFill/>
            <a:ln w="25400">
              <a:solidFill>
                <a:srgbClr val="000000"/>
              </a:solidFill>
              <a:round/>
              <a:headEnd/>
              <a:tailEnd/>
            </a:ln>
            <a:effectLst/>
          </p:spPr>
          <p:txBody>
            <a:bodyPr wrap="none" anchor="ctr"/>
            <a:lstStyle/>
            <a:p>
              <a:endParaRPr lang="en-US"/>
            </a:p>
          </p:txBody>
        </p:sp>
        <p:sp>
          <p:nvSpPr>
            <p:cNvPr id="10288" name="Line 48"/>
            <p:cNvSpPr>
              <a:spLocks noChangeShapeType="1"/>
            </p:cNvSpPr>
            <p:nvPr/>
          </p:nvSpPr>
          <p:spPr bwMode="auto">
            <a:xfrm>
              <a:off x="333" y="1018"/>
              <a:ext cx="32" cy="0"/>
            </a:xfrm>
            <a:prstGeom prst="line">
              <a:avLst/>
            </a:prstGeom>
            <a:noFill/>
            <a:ln w="25400">
              <a:solidFill>
                <a:srgbClr val="000000"/>
              </a:solidFill>
              <a:round/>
              <a:headEnd/>
              <a:tailEnd/>
            </a:ln>
            <a:effectLst/>
          </p:spPr>
          <p:txBody>
            <a:bodyPr wrap="none" anchor="ctr"/>
            <a:lstStyle/>
            <a:p>
              <a:endParaRPr lang="en-US"/>
            </a:p>
          </p:txBody>
        </p:sp>
        <p:sp>
          <p:nvSpPr>
            <p:cNvPr id="10289" name="Line 49"/>
            <p:cNvSpPr>
              <a:spLocks noChangeShapeType="1"/>
            </p:cNvSpPr>
            <p:nvPr/>
          </p:nvSpPr>
          <p:spPr bwMode="auto">
            <a:xfrm flipV="1">
              <a:off x="2432" y="3443"/>
              <a:ext cx="298" cy="46"/>
            </a:xfrm>
            <a:prstGeom prst="line">
              <a:avLst/>
            </a:prstGeom>
            <a:noFill/>
            <a:ln w="12700">
              <a:solidFill>
                <a:srgbClr val="000000"/>
              </a:solidFill>
              <a:round/>
              <a:headEnd/>
              <a:tailEnd/>
            </a:ln>
            <a:effectLst/>
          </p:spPr>
          <p:txBody>
            <a:bodyPr wrap="none" anchor="ctr"/>
            <a:lstStyle/>
            <a:p>
              <a:endParaRPr lang="en-US"/>
            </a:p>
          </p:txBody>
        </p:sp>
        <p:sp>
          <p:nvSpPr>
            <p:cNvPr id="10290" name="Line 50"/>
            <p:cNvSpPr>
              <a:spLocks noChangeShapeType="1"/>
            </p:cNvSpPr>
            <p:nvPr/>
          </p:nvSpPr>
          <p:spPr bwMode="auto">
            <a:xfrm flipV="1">
              <a:off x="2036" y="3481"/>
              <a:ext cx="385" cy="55"/>
            </a:xfrm>
            <a:prstGeom prst="line">
              <a:avLst/>
            </a:prstGeom>
            <a:noFill/>
            <a:ln w="12700">
              <a:solidFill>
                <a:srgbClr val="000000"/>
              </a:solidFill>
              <a:round/>
              <a:headEnd/>
              <a:tailEnd/>
            </a:ln>
            <a:effectLst/>
          </p:spPr>
          <p:txBody>
            <a:bodyPr wrap="none" anchor="ctr"/>
            <a:lstStyle/>
            <a:p>
              <a:endParaRPr lang="en-US"/>
            </a:p>
          </p:txBody>
        </p:sp>
        <p:sp>
          <p:nvSpPr>
            <p:cNvPr id="10291" name="Line 51"/>
            <p:cNvSpPr>
              <a:spLocks noChangeShapeType="1"/>
            </p:cNvSpPr>
            <p:nvPr/>
          </p:nvSpPr>
          <p:spPr bwMode="auto">
            <a:xfrm>
              <a:off x="330" y="934"/>
              <a:ext cx="35" cy="0"/>
            </a:xfrm>
            <a:prstGeom prst="line">
              <a:avLst/>
            </a:prstGeom>
            <a:noFill/>
            <a:ln w="25400">
              <a:solidFill>
                <a:srgbClr val="000000"/>
              </a:solidFill>
              <a:round/>
              <a:headEnd/>
              <a:tailEnd/>
            </a:ln>
            <a:effectLst/>
          </p:spPr>
          <p:txBody>
            <a:bodyPr wrap="none" anchor="ctr"/>
            <a:lstStyle/>
            <a:p>
              <a:endParaRPr lang="en-US"/>
            </a:p>
          </p:txBody>
        </p:sp>
        <p:sp>
          <p:nvSpPr>
            <p:cNvPr id="10292" name="Line 52"/>
            <p:cNvSpPr>
              <a:spLocks noChangeShapeType="1"/>
            </p:cNvSpPr>
            <p:nvPr/>
          </p:nvSpPr>
          <p:spPr bwMode="auto">
            <a:xfrm flipV="1">
              <a:off x="335" y="3595"/>
              <a:ext cx="905" cy="46"/>
            </a:xfrm>
            <a:prstGeom prst="line">
              <a:avLst/>
            </a:prstGeom>
            <a:noFill/>
            <a:ln w="12700">
              <a:solidFill>
                <a:srgbClr val="000000"/>
              </a:solidFill>
              <a:round/>
              <a:headEnd/>
              <a:tailEnd/>
            </a:ln>
            <a:effectLst/>
          </p:spPr>
          <p:txBody>
            <a:bodyPr wrap="none" anchor="ctr"/>
            <a:lstStyle/>
            <a:p>
              <a:endParaRPr lang="en-US"/>
            </a:p>
          </p:txBody>
        </p:sp>
        <p:sp>
          <p:nvSpPr>
            <p:cNvPr id="10293" name="Line 53"/>
            <p:cNvSpPr>
              <a:spLocks noChangeShapeType="1"/>
            </p:cNvSpPr>
            <p:nvPr/>
          </p:nvSpPr>
          <p:spPr bwMode="auto">
            <a:xfrm flipV="1">
              <a:off x="1233" y="3560"/>
              <a:ext cx="611" cy="49"/>
            </a:xfrm>
            <a:prstGeom prst="line">
              <a:avLst/>
            </a:prstGeom>
            <a:noFill/>
            <a:ln w="12700">
              <a:solidFill>
                <a:srgbClr val="000000"/>
              </a:solidFill>
              <a:round/>
              <a:headEnd/>
              <a:tailEnd/>
            </a:ln>
            <a:effectLst/>
          </p:spPr>
          <p:txBody>
            <a:bodyPr wrap="none" anchor="ctr"/>
            <a:lstStyle/>
            <a:p>
              <a:endParaRPr lang="en-US"/>
            </a:p>
          </p:txBody>
        </p:sp>
        <p:sp>
          <p:nvSpPr>
            <p:cNvPr id="10294" name="Line 54"/>
            <p:cNvSpPr>
              <a:spLocks noChangeShapeType="1"/>
            </p:cNvSpPr>
            <p:nvPr/>
          </p:nvSpPr>
          <p:spPr bwMode="auto">
            <a:xfrm flipV="1">
              <a:off x="1855" y="3528"/>
              <a:ext cx="167" cy="40"/>
            </a:xfrm>
            <a:prstGeom prst="line">
              <a:avLst/>
            </a:prstGeom>
            <a:noFill/>
            <a:ln w="12700">
              <a:solidFill>
                <a:srgbClr val="000000"/>
              </a:solidFill>
              <a:round/>
              <a:headEnd/>
              <a:tailEnd/>
            </a:ln>
            <a:effectLst/>
          </p:spPr>
          <p:txBody>
            <a:bodyPr wrap="none" anchor="ctr"/>
            <a:lstStyle/>
            <a:p>
              <a:endParaRPr lang="en-US"/>
            </a:p>
          </p:txBody>
        </p:sp>
        <p:sp>
          <p:nvSpPr>
            <p:cNvPr id="10295" name="Line 55"/>
            <p:cNvSpPr>
              <a:spLocks noChangeShapeType="1"/>
            </p:cNvSpPr>
            <p:nvPr/>
          </p:nvSpPr>
          <p:spPr bwMode="auto">
            <a:xfrm flipV="1">
              <a:off x="2738" y="3411"/>
              <a:ext cx="49" cy="40"/>
            </a:xfrm>
            <a:prstGeom prst="line">
              <a:avLst/>
            </a:prstGeom>
            <a:noFill/>
            <a:ln w="12700">
              <a:solidFill>
                <a:srgbClr val="000000"/>
              </a:solidFill>
              <a:round/>
              <a:headEnd/>
              <a:tailEnd/>
            </a:ln>
            <a:effectLst/>
          </p:spPr>
          <p:txBody>
            <a:bodyPr wrap="none" anchor="ctr"/>
            <a:lstStyle/>
            <a:p>
              <a:endParaRPr lang="en-US"/>
            </a:p>
          </p:txBody>
        </p:sp>
        <p:sp>
          <p:nvSpPr>
            <p:cNvPr id="10296" name="Line 56"/>
            <p:cNvSpPr>
              <a:spLocks noChangeShapeType="1"/>
            </p:cNvSpPr>
            <p:nvPr/>
          </p:nvSpPr>
          <p:spPr bwMode="auto">
            <a:xfrm flipV="1">
              <a:off x="2801" y="3373"/>
              <a:ext cx="194" cy="41"/>
            </a:xfrm>
            <a:prstGeom prst="line">
              <a:avLst/>
            </a:prstGeom>
            <a:noFill/>
            <a:ln w="12700">
              <a:solidFill>
                <a:srgbClr val="000000"/>
              </a:solidFill>
              <a:round/>
              <a:headEnd/>
              <a:tailEnd/>
            </a:ln>
            <a:effectLst/>
          </p:spPr>
          <p:txBody>
            <a:bodyPr wrap="none" anchor="ctr"/>
            <a:lstStyle/>
            <a:p>
              <a:endParaRPr lang="en-US"/>
            </a:p>
          </p:txBody>
        </p:sp>
        <p:sp>
          <p:nvSpPr>
            <p:cNvPr id="10297" name="Line 57"/>
            <p:cNvSpPr>
              <a:spLocks noChangeShapeType="1"/>
            </p:cNvSpPr>
            <p:nvPr/>
          </p:nvSpPr>
          <p:spPr bwMode="auto">
            <a:xfrm flipV="1">
              <a:off x="3003" y="3287"/>
              <a:ext cx="197" cy="97"/>
            </a:xfrm>
            <a:prstGeom prst="line">
              <a:avLst/>
            </a:prstGeom>
            <a:noFill/>
            <a:ln w="12700">
              <a:solidFill>
                <a:srgbClr val="000000"/>
              </a:solidFill>
              <a:round/>
              <a:headEnd/>
              <a:tailEnd/>
            </a:ln>
            <a:effectLst/>
          </p:spPr>
          <p:txBody>
            <a:bodyPr wrap="none" anchor="ctr"/>
            <a:lstStyle/>
            <a:p>
              <a:endParaRPr lang="en-US"/>
            </a:p>
          </p:txBody>
        </p:sp>
        <p:sp>
          <p:nvSpPr>
            <p:cNvPr id="10298" name="Line 58"/>
            <p:cNvSpPr>
              <a:spLocks noChangeShapeType="1"/>
            </p:cNvSpPr>
            <p:nvPr/>
          </p:nvSpPr>
          <p:spPr bwMode="auto">
            <a:xfrm flipV="1">
              <a:off x="3205" y="3213"/>
              <a:ext cx="4" cy="82"/>
            </a:xfrm>
            <a:prstGeom prst="line">
              <a:avLst/>
            </a:prstGeom>
            <a:noFill/>
            <a:ln w="12700">
              <a:solidFill>
                <a:srgbClr val="000000"/>
              </a:solidFill>
              <a:round/>
              <a:headEnd/>
              <a:tailEnd/>
            </a:ln>
            <a:effectLst/>
          </p:spPr>
          <p:txBody>
            <a:bodyPr wrap="none" anchor="ctr"/>
            <a:lstStyle/>
            <a:p>
              <a:endParaRPr lang="en-US"/>
            </a:p>
          </p:txBody>
        </p:sp>
        <p:sp>
          <p:nvSpPr>
            <p:cNvPr id="10299" name="Line 59"/>
            <p:cNvSpPr>
              <a:spLocks noChangeShapeType="1"/>
            </p:cNvSpPr>
            <p:nvPr/>
          </p:nvSpPr>
          <p:spPr bwMode="auto">
            <a:xfrm flipV="1">
              <a:off x="3217" y="3164"/>
              <a:ext cx="28" cy="55"/>
            </a:xfrm>
            <a:prstGeom prst="line">
              <a:avLst/>
            </a:prstGeom>
            <a:noFill/>
            <a:ln w="12700">
              <a:solidFill>
                <a:srgbClr val="000000"/>
              </a:solidFill>
              <a:round/>
              <a:headEnd/>
              <a:tailEnd/>
            </a:ln>
            <a:effectLst/>
          </p:spPr>
          <p:txBody>
            <a:bodyPr wrap="none" anchor="ctr"/>
            <a:lstStyle/>
            <a:p>
              <a:endParaRPr lang="en-US"/>
            </a:p>
          </p:txBody>
        </p:sp>
        <p:sp>
          <p:nvSpPr>
            <p:cNvPr id="10300" name="Line 60"/>
            <p:cNvSpPr>
              <a:spLocks noChangeShapeType="1"/>
            </p:cNvSpPr>
            <p:nvPr/>
          </p:nvSpPr>
          <p:spPr bwMode="auto">
            <a:xfrm flipV="1">
              <a:off x="3249" y="3119"/>
              <a:ext cx="0" cy="53"/>
            </a:xfrm>
            <a:prstGeom prst="line">
              <a:avLst/>
            </a:prstGeom>
            <a:noFill/>
            <a:ln w="12700">
              <a:solidFill>
                <a:srgbClr val="000000"/>
              </a:solidFill>
              <a:round/>
              <a:headEnd/>
              <a:tailEnd/>
            </a:ln>
            <a:effectLst/>
          </p:spPr>
          <p:txBody>
            <a:bodyPr wrap="none" anchor="ctr"/>
            <a:lstStyle/>
            <a:p>
              <a:endParaRPr lang="en-US"/>
            </a:p>
          </p:txBody>
        </p:sp>
        <p:sp>
          <p:nvSpPr>
            <p:cNvPr id="10301" name="Line 61"/>
            <p:cNvSpPr>
              <a:spLocks noChangeShapeType="1"/>
            </p:cNvSpPr>
            <p:nvPr/>
          </p:nvSpPr>
          <p:spPr bwMode="auto">
            <a:xfrm flipV="1">
              <a:off x="3253" y="3086"/>
              <a:ext cx="72" cy="41"/>
            </a:xfrm>
            <a:prstGeom prst="line">
              <a:avLst/>
            </a:prstGeom>
            <a:noFill/>
            <a:ln w="12700">
              <a:solidFill>
                <a:srgbClr val="000000"/>
              </a:solidFill>
              <a:round/>
              <a:headEnd/>
              <a:tailEnd/>
            </a:ln>
            <a:effectLst/>
          </p:spPr>
          <p:txBody>
            <a:bodyPr wrap="none" anchor="ctr"/>
            <a:lstStyle/>
            <a:p>
              <a:endParaRPr lang="en-US"/>
            </a:p>
          </p:txBody>
        </p:sp>
        <p:sp>
          <p:nvSpPr>
            <p:cNvPr id="10302" name="Line 62"/>
            <p:cNvSpPr>
              <a:spLocks noChangeShapeType="1"/>
            </p:cNvSpPr>
            <p:nvPr/>
          </p:nvSpPr>
          <p:spPr bwMode="auto">
            <a:xfrm flipV="1">
              <a:off x="3336" y="2997"/>
              <a:ext cx="60" cy="94"/>
            </a:xfrm>
            <a:prstGeom prst="line">
              <a:avLst/>
            </a:prstGeom>
            <a:noFill/>
            <a:ln w="12700">
              <a:solidFill>
                <a:srgbClr val="000000"/>
              </a:solidFill>
              <a:round/>
              <a:headEnd/>
              <a:tailEnd/>
            </a:ln>
            <a:effectLst/>
          </p:spPr>
          <p:txBody>
            <a:bodyPr wrap="none" anchor="ctr"/>
            <a:lstStyle/>
            <a:p>
              <a:endParaRPr lang="en-US"/>
            </a:p>
          </p:txBody>
        </p:sp>
        <p:sp>
          <p:nvSpPr>
            <p:cNvPr id="10303" name="Line 63"/>
            <p:cNvSpPr>
              <a:spLocks noChangeShapeType="1"/>
            </p:cNvSpPr>
            <p:nvPr/>
          </p:nvSpPr>
          <p:spPr bwMode="auto">
            <a:xfrm flipV="1">
              <a:off x="3395" y="2959"/>
              <a:ext cx="49" cy="54"/>
            </a:xfrm>
            <a:prstGeom prst="line">
              <a:avLst/>
            </a:prstGeom>
            <a:noFill/>
            <a:ln w="12700">
              <a:solidFill>
                <a:srgbClr val="000000"/>
              </a:solidFill>
              <a:round/>
              <a:headEnd/>
              <a:tailEnd/>
            </a:ln>
            <a:effectLst/>
          </p:spPr>
          <p:txBody>
            <a:bodyPr wrap="none" anchor="ctr"/>
            <a:lstStyle/>
            <a:p>
              <a:endParaRPr lang="en-US"/>
            </a:p>
          </p:txBody>
        </p:sp>
        <p:sp>
          <p:nvSpPr>
            <p:cNvPr id="10304" name="Line 64"/>
            <p:cNvSpPr>
              <a:spLocks noChangeShapeType="1"/>
            </p:cNvSpPr>
            <p:nvPr/>
          </p:nvSpPr>
          <p:spPr bwMode="auto">
            <a:xfrm flipV="1">
              <a:off x="3449" y="2918"/>
              <a:ext cx="69" cy="49"/>
            </a:xfrm>
            <a:prstGeom prst="line">
              <a:avLst/>
            </a:prstGeom>
            <a:noFill/>
            <a:ln w="12700">
              <a:solidFill>
                <a:srgbClr val="000000"/>
              </a:solidFill>
              <a:round/>
              <a:headEnd/>
              <a:tailEnd/>
            </a:ln>
            <a:effectLst/>
          </p:spPr>
          <p:txBody>
            <a:bodyPr wrap="none" anchor="ctr"/>
            <a:lstStyle/>
            <a:p>
              <a:endParaRPr lang="en-US"/>
            </a:p>
          </p:txBody>
        </p:sp>
        <p:sp>
          <p:nvSpPr>
            <p:cNvPr id="10305" name="Line 65"/>
            <p:cNvSpPr>
              <a:spLocks noChangeShapeType="1"/>
            </p:cNvSpPr>
            <p:nvPr/>
          </p:nvSpPr>
          <p:spPr bwMode="auto">
            <a:xfrm flipV="1">
              <a:off x="3522" y="2636"/>
              <a:ext cx="0" cy="287"/>
            </a:xfrm>
            <a:prstGeom prst="line">
              <a:avLst/>
            </a:prstGeom>
            <a:noFill/>
            <a:ln w="12700">
              <a:solidFill>
                <a:srgbClr val="000000"/>
              </a:solidFill>
              <a:round/>
              <a:headEnd/>
              <a:tailEnd/>
            </a:ln>
            <a:effectLst/>
          </p:spPr>
          <p:txBody>
            <a:bodyPr wrap="none" anchor="ctr"/>
            <a:lstStyle/>
            <a:p>
              <a:endParaRPr lang="en-US"/>
            </a:p>
          </p:txBody>
        </p:sp>
        <p:sp>
          <p:nvSpPr>
            <p:cNvPr id="10306" name="Line 66"/>
            <p:cNvSpPr>
              <a:spLocks noChangeShapeType="1"/>
            </p:cNvSpPr>
            <p:nvPr/>
          </p:nvSpPr>
          <p:spPr bwMode="auto">
            <a:xfrm flipV="1">
              <a:off x="3523" y="2561"/>
              <a:ext cx="81" cy="83"/>
            </a:xfrm>
            <a:prstGeom prst="line">
              <a:avLst/>
            </a:prstGeom>
            <a:noFill/>
            <a:ln w="12700">
              <a:solidFill>
                <a:srgbClr val="000000"/>
              </a:solidFill>
              <a:round/>
              <a:headEnd/>
              <a:tailEnd/>
            </a:ln>
            <a:effectLst/>
          </p:spPr>
          <p:txBody>
            <a:bodyPr wrap="none" anchor="ctr"/>
            <a:lstStyle/>
            <a:p>
              <a:endParaRPr lang="en-US"/>
            </a:p>
          </p:txBody>
        </p:sp>
        <p:sp>
          <p:nvSpPr>
            <p:cNvPr id="10307" name="Line 67"/>
            <p:cNvSpPr>
              <a:spLocks noChangeShapeType="1"/>
            </p:cNvSpPr>
            <p:nvPr/>
          </p:nvSpPr>
          <p:spPr bwMode="auto">
            <a:xfrm flipV="1">
              <a:off x="3618" y="2544"/>
              <a:ext cx="37" cy="25"/>
            </a:xfrm>
            <a:prstGeom prst="line">
              <a:avLst/>
            </a:prstGeom>
            <a:noFill/>
            <a:ln w="12700">
              <a:solidFill>
                <a:srgbClr val="000000"/>
              </a:solidFill>
              <a:round/>
              <a:headEnd/>
              <a:tailEnd/>
            </a:ln>
            <a:effectLst/>
          </p:spPr>
          <p:txBody>
            <a:bodyPr wrap="none" anchor="ctr"/>
            <a:lstStyle/>
            <a:p>
              <a:endParaRPr lang="en-US"/>
            </a:p>
          </p:txBody>
        </p:sp>
        <p:sp>
          <p:nvSpPr>
            <p:cNvPr id="10308" name="Line 68"/>
            <p:cNvSpPr>
              <a:spLocks noChangeShapeType="1"/>
            </p:cNvSpPr>
            <p:nvPr/>
          </p:nvSpPr>
          <p:spPr bwMode="auto">
            <a:xfrm flipV="1">
              <a:off x="3663" y="2504"/>
              <a:ext cx="37" cy="51"/>
            </a:xfrm>
            <a:prstGeom prst="line">
              <a:avLst/>
            </a:prstGeom>
            <a:noFill/>
            <a:ln w="12700">
              <a:solidFill>
                <a:srgbClr val="000000"/>
              </a:solidFill>
              <a:round/>
              <a:headEnd/>
              <a:tailEnd/>
            </a:ln>
            <a:effectLst/>
          </p:spPr>
          <p:txBody>
            <a:bodyPr wrap="none" anchor="ctr"/>
            <a:lstStyle/>
            <a:p>
              <a:endParaRPr lang="en-US"/>
            </a:p>
          </p:txBody>
        </p:sp>
        <p:sp>
          <p:nvSpPr>
            <p:cNvPr id="10309" name="Line 69"/>
            <p:cNvSpPr>
              <a:spLocks noChangeShapeType="1"/>
            </p:cNvSpPr>
            <p:nvPr/>
          </p:nvSpPr>
          <p:spPr bwMode="auto">
            <a:xfrm flipH="1" flipV="1">
              <a:off x="3694" y="2412"/>
              <a:ext cx="14" cy="97"/>
            </a:xfrm>
            <a:prstGeom prst="line">
              <a:avLst/>
            </a:prstGeom>
            <a:noFill/>
            <a:ln w="12700">
              <a:solidFill>
                <a:srgbClr val="000000"/>
              </a:solidFill>
              <a:round/>
              <a:headEnd/>
              <a:tailEnd/>
            </a:ln>
            <a:effectLst/>
          </p:spPr>
          <p:txBody>
            <a:bodyPr wrap="none" anchor="ctr"/>
            <a:lstStyle/>
            <a:p>
              <a:endParaRPr lang="en-US"/>
            </a:p>
          </p:txBody>
        </p:sp>
        <p:sp>
          <p:nvSpPr>
            <p:cNvPr id="10310" name="Line 70"/>
            <p:cNvSpPr>
              <a:spLocks noChangeShapeType="1"/>
            </p:cNvSpPr>
            <p:nvPr/>
          </p:nvSpPr>
          <p:spPr bwMode="auto">
            <a:xfrm flipV="1">
              <a:off x="3699" y="2374"/>
              <a:ext cx="51" cy="46"/>
            </a:xfrm>
            <a:prstGeom prst="line">
              <a:avLst/>
            </a:prstGeom>
            <a:noFill/>
            <a:ln w="12700">
              <a:solidFill>
                <a:srgbClr val="000000"/>
              </a:solidFill>
              <a:round/>
              <a:headEnd/>
              <a:tailEnd/>
            </a:ln>
            <a:effectLst/>
          </p:spPr>
          <p:txBody>
            <a:bodyPr wrap="none" anchor="ctr"/>
            <a:lstStyle/>
            <a:p>
              <a:endParaRPr lang="en-US"/>
            </a:p>
          </p:txBody>
        </p:sp>
        <p:sp>
          <p:nvSpPr>
            <p:cNvPr id="10311" name="Line 71"/>
            <p:cNvSpPr>
              <a:spLocks noChangeShapeType="1"/>
            </p:cNvSpPr>
            <p:nvPr/>
          </p:nvSpPr>
          <p:spPr bwMode="auto">
            <a:xfrm flipV="1">
              <a:off x="3754" y="2325"/>
              <a:ext cx="0" cy="54"/>
            </a:xfrm>
            <a:prstGeom prst="line">
              <a:avLst/>
            </a:prstGeom>
            <a:noFill/>
            <a:ln w="12700">
              <a:solidFill>
                <a:srgbClr val="000000"/>
              </a:solidFill>
              <a:round/>
              <a:headEnd/>
              <a:tailEnd/>
            </a:ln>
            <a:effectLst/>
          </p:spPr>
          <p:txBody>
            <a:bodyPr wrap="none" anchor="ctr"/>
            <a:lstStyle/>
            <a:p>
              <a:endParaRPr lang="en-US"/>
            </a:p>
          </p:txBody>
        </p:sp>
        <p:sp>
          <p:nvSpPr>
            <p:cNvPr id="10312" name="Line 72"/>
            <p:cNvSpPr>
              <a:spLocks noChangeShapeType="1"/>
            </p:cNvSpPr>
            <p:nvPr/>
          </p:nvSpPr>
          <p:spPr bwMode="auto">
            <a:xfrm flipV="1">
              <a:off x="3758" y="2284"/>
              <a:ext cx="37" cy="46"/>
            </a:xfrm>
            <a:prstGeom prst="line">
              <a:avLst/>
            </a:prstGeom>
            <a:noFill/>
            <a:ln w="12700">
              <a:solidFill>
                <a:srgbClr val="000000"/>
              </a:solidFill>
              <a:round/>
              <a:headEnd/>
              <a:tailEnd/>
            </a:ln>
            <a:effectLst/>
          </p:spPr>
          <p:txBody>
            <a:bodyPr wrap="none" anchor="ctr"/>
            <a:lstStyle/>
            <a:p>
              <a:endParaRPr lang="en-US"/>
            </a:p>
          </p:txBody>
        </p:sp>
        <p:sp>
          <p:nvSpPr>
            <p:cNvPr id="10313" name="Line 73"/>
            <p:cNvSpPr>
              <a:spLocks noChangeShapeType="1"/>
            </p:cNvSpPr>
            <p:nvPr/>
          </p:nvSpPr>
          <p:spPr bwMode="auto">
            <a:xfrm flipV="1">
              <a:off x="3802" y="2227"/>
              <a:ext cx="0" cy="62"/>
            </a:xfrm>
            <a:prstGeom prst="line">
              <a:avLst/>
            </a:prstGeom>
            <a:noFill/>
            <a:ln w="12700">
              <a:solidFill>
                <a:srgbClr val="000000"/>
              </a:solidFill>
              <a:round/>
              <a:headEnd/>
              <a:tailEnd/>
            </a:ln>
            <a:effectLst/>
          </p:spPr>
          <p:txBody>
            <a:bodyPr wrap="none" anchor="ctr"/>
            <a:lstStyle/>
            <a:p>
              <a:endParaRPr lang="en-US"/>
            </a:p>
          </p:txBody>
        </p:sp>
        <p:sp>
          <p:nvSpPr>
            <p:cNvPr id="10314" name="Line 74"/>
            <p:cNvSpPr>
              <a:spLocks noChangeShapeType="1"/>
            </p:cNvSpPr>
            <p:nvPr/>
          </p:nvSpPr>
          <p:spPr bwMode="auto">
            <a:xfrm flipV="1">
              <a:off x="3806" y="2195"/>
              <a:ext cx="31" cy="40"/>
            </a:xfrm>
            <a:prstGeom prst="line">
              <a:avLst/>
            </a:prstGeom>
            <a:noFill/>
            <a:ln w="12700">
              <a:solidFill>
                <a:srgbClr val="000000"/>
              </a:solidFill>
              <a:round/>
              <a:headEnd/>
              <a:tailEnd/>
            </a:ln>
            <a:effectLst/>
          </p:spPr>
          <p:txBody>
            <a:bodyPr wrap="none" anchor="ctr"/>
            <a:lstStyle/>
            <a:p>
              <a:endParaRPr lang="en-US"/>
            </a:p>
          </p:txBody>
        </p:sp>
        <p:sp>
          <p:nvSpPr>
            <p:cNvPr id="10315" name="Line 75"/>
            <p:cNvSpPr>
              <a:spLocks noChangeShapeType="1"/>
            </p:cNvSpPr>
            <p:nvPr/>
          </p:nvSpPr>
          <p:spPr bwMode="auto">
            <a:xfrm flipV="1">
              <a:off x="3839" y="2157"/>
              <a:ext cx="30" cy="51"/>
            </a:xfrm>
            <a:prstGeom prst="line">
              <a:avLst/>
            </a:prstGeom>
            <a:noFill/>
            <a:ln w="12700">
              <a:solidFill>
                <a:srgbClr val="000000"/>
              </a:solidFill>
              <a:round/>
              <a:headEnd/>
              <a:tailEnd/>
            </a:ln>
            <a:effectLst/>
          </p:spPr>
          <p:txBody>
            <a:bodyPr wrap="none" anchor="ctr"/>
            <a:lstStyle/>
            <a:p>
              <a:endParaRPr lang="en-US"/>
            </a:p>
          </p:txBody>
        </p:sp>
        <p:sp>
          <p:nvSpPr>
            <p:cNvPr id="10316" name="Line 76"/>
            <p:cNvSpPr>
              <a:spLocks noChangeShapeType="1"/>
            </p:cNvSpPr>
            <p:nvPr/>
          </p:nvSpPr>
          <p:spPr bwMode="auto">
            <a:xfrm flipV="1">
              <a:off x="3876" y="2108"/>
              <a:ext cx="0" cy="57"/>
            </a:xfrm>
            <a:prstGeom prst="line">
              <a:avLst/>
            </a:prstGeom>
            <a:noFill/>
            <a:ln w="12700">
              <a:solidFill>
                <a:srgbClr val="000000"/>
              </a:solidFill>
              <a:round/>
              <a:headEnd/>
              <a:tailEnd/>
            </a:ln>
            <a:effectLst/>
          </p:spPr>
          <p:txBody>
            <a:bodyPr wrap="none" anchor="ctr"/>
            <a:lstStyle/>
            <a:p>
              <a:endParaRPr lang="en-US"/>
            </a:p>
          </p:txBody>
        </p:sp>
        <p:sp>
          <p:nvSpPr>
            <p:cNvPr id="10317" name="Line 77"/>
            <p:cNvSpPr>
              <a:spLocks noChangeShapeType="1"/>
            </p:cNvSpPr>
            <p:nvPr/>
          </p:nvSpPr>
          <p:spPr bwMode="auto">
            <a:xfrm flipV="1">
              <a:off x="3880" y="1994"/>
              <a:ext cx="242" cy="125"/>
            </a:xfrm>
            <a:prstGeom prst="line">
              <a:avLst/>
            </a:prstGeom>
            <a:noFill/>
            <a:ln w="12700">
              <a:solidFill>
                <a:srgbClr val="000000"/>
              </a:solidFill>
              <a:round/>
              <a:headEnd/>
              <a:tailEnd/>
            </a:ln>
            <a:effectLst/>
          </p:spPr>
          <p:txBody>
            <a:bodyPr wrap="none" anchor="ctr"/>
            <a:lstStyle/>
            <a:p>
              <a:endParaRPr lang="en-US"/>
            </a:p>
          </p:txBody>
        </p:sp>
        <p:sp>
          <p:nvSpPr>
            <p:cNvPr id="10318" name="Line 78"/>
            <p:cNvSpPr>
              <a:spLocks noChangeShapeType="1"/>
            </p:cNvSpPr>
            <p:nvPr/>
          </p:nvSpPr>
          <p:spPr bwMode="auto">
            <a:xfrm flipV="1">
              <a:off x="4129" y="1899"/>
              <a:ext cx="0" cy="103"/>
            </a:xfrm>
            <a:prstGeom prst="line">
              <a:avLst/>
            </a:prstGeom>
            <a:noFill/>
            <a:ln w="12700">
              <a:solidFill>
                <a:srgbClr val="000000"/>
              </a:solidFill>
              <a:round/>
              <a:headEnd/>
              <a:tailEnd/>
            </a:ln>
            <a:effectLst/>
          </p:spPr>
          <p:txBody>
            <a:bodyPr wrap="none" anchor="ctr"/>
            <a:lstStyle/>
            <a:p>
              <a:endParaRPr lang="en-US"/>
            </a:p>
          </p:txBody>
        </p:sp>
        <p:sp>
          <p:nvSpPr>
            <p:cNvPr id="10319" name="Line 79"/>
            <p:cNvSpPr>
              <a:spLocks noChangeShapeType="1"/>
            </p:cNvSpPr>
            <p:nvPr/>
          </p:nvSpPr>
          <p:spPr bwMode="auto">
            <a:xfrm flipV="1">
              <a:off x="4133" y="1826"/>
              <a:ext cx="90" cy="84"/>
            </a:xfrm>
            <a:prstGeom prst="line">
              <a:avLst/>
            </a:prstGeom>
            <a:noFill/>
            <a:ln w="12700">
              <a:solidFill>
                <a:srgbClr val="000000"/>
              </a:solidFill>
              <a:round/>
              <a:headEnd/>
              <a:tailEnd/>
            </a:ln>
            <a:effectLst/>
          </p:spPr>
          <p:txBody>
            <a:bodyPr wrap="none" anchor="ctr"/>
            <a:lstStyle/>
            <a:p>
              <a:endParaRPr lang="en-US"/>
            </a:p>
          </p:txBody>
        </p:sp>
        <p:sp>
          <p:nvSpPr>
            <p:cNvPr id="10320" name="Line 80"/>
            <p:cNvSpPr>
              <a:spLocks noChangeShapeType="1"/>
            </p:cNvSpPr>
            <p:nvPr/>
          </p:nvSpPr>
          <p:spPr bwMode="auto">
            <a:xfrm flipV="1">
              <a:off x="4227" y="1214"/>
              <a:ext cx="0" cy="620"/>
            </a:xfrm>
            <a:prstGeom prst="line">
              <a:avLst/>
            </a:prstGeom>
            <a:noFill/>
            <a:ln w="12700">
              <a:solidFill>
                <a:srgbClr val="000000"/>
              </a:solidFill>
              <a:round/>
              <a:headEnd/>
              <a:tailEnd/>
            </a:ln>
            <a:effectLst/>
          </p:spPr>
          <p:txBody>
            <a:bodyPr wrap="none" anchor="ctr"/>
            <a:lstStyle/>
            <a:p>
              <a:endParaRPr lang="en-US"/>
            </a:p>
          </p:txBody>
        </p:sp>
        <p:sp>
          <p:nvSpPr>
            <p:cNvPr id="10321" name="Line 81"/>
            <p:cNvSpPr>
              <a:spLocks noChangeShapeType="1"/>
            </p:cNvSpPr>
            <p:nvPr/>
          </p:nvSpPr>
          <p:spPr bwMode="auto">
            <a:xfrm flipV="1">
              <a:off x="4231" y="1133"/>
              <a:ext cx="78" cy="92"/>
            </a:xfrm>
            <a:prstGeom prst="line">
              <a:avLst/>
            </a:prstGeom>
            <a:noFill/>
            <a:ln w="12700">
              <a:solidFill>
                <a:srgbClr val="000000"/>
              </a:solidFill>
              <a:round/>
              <a:headEnd/>
              <a:tailEnd/>
            </a:ln>
            <a:effectLst/>
          </p:spPr>
          <p:txBody>
            <a:bodyPr wrap="none" anchor="ctr"/>
            <a:lstStyle/>
            <a:p>
              <a:endParaRPr lang="en-US"/>
            </a:p>
          </p:txBody>
        </p:sp>
        <p:sp>
          <p:nvSpPr>
            <p:cNvPr id="10322" name="Line 82"/>
            <p:cNvSpPr>
              <a:spLocks noChangeShapeType="1"/>
            </p:cNvSpPr>
            <p:nvPr/>
          </p:nvSpPr>
          <p:spPr bwMode="auto">
            <a:xfrm flipV="1">
              <a:off x="4316" y="913"/>
              <a:ext cx="0" cy="225"/>
            </a:xfrm>
            <a:prstGeom prst="line">
              <a:avLst/>
            </a:prstGeom>
            <a:noFill/>
            <a:ln w="12700">
              <a:solidFill>
                <a:srgbClr val="000000"/>
              </a:solidFill>
              <a:round/>
              <a:headEnd/>
              <a:tailEnd/>
            </a:ln>
            <a:effectLst/>
          </p:spPr>
          <p:txBody>
            <a:bodyPr wrap="none" anchor="ctr"/>
            <a:lstStyle/>
            <a:p>
              <a:endParaRPr lang="en-US"/>
            </a:p>
          </p:txBody>
        </p:sp>
        <p:sp>
          <p:nvSpPr>
            <p:cNvPr id="10323" name="Freeform 83"/>
            <p:cNvSpPr>
              <a:spLocks/>
            </p:cNvSpPr>
            <p:nvPr/>
          </p:nvSpPr>
          <p:spPr bwMode="auto">
            <a:xfrm>
              <a:off x="3190" y="3280"/>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24" name="Freeform 84"/>
            <p:cNvSpPr>
              <a:spLocks/>
            </p:cNvSpPr>
            <p:nvPr/>
          </p:nvSpPr>
          <p:spPr bwMode="auto">
            <a:xfrm>
              <a:off x="3199" y="3252"/>
              <a:ext cx="7" cy="8"/>
            </a:xfrm>
            <a:custGeom>
              <a:avLst/>
              <a:gdLst/>
              <a:ahLst/>
              <a:cxnLst>
                <a:cxn ang="0">
                  <a:pos x="0" y="2"/>
                </a:cxn>
                <a:cxn ang="0">
                  <a:pos x="3" y="7"/>
                </a:cxn>
                <a:cxn ang="0">
                  <a:pos x="6" y="2"/>
                </a:cxn>
                <a:cxn ang="0">
                  <a:pos x="3" y="0"/>
                </a:cxn>
                <a:cxn ang="0">
                  <a:pos x="0" y="2"/>
                </a:cxn>
              </a:cxnLst>
              <a:rect l="0" t="0" r="r" b="b"/>
              <a:pathLst>
                <a:path w="7" h="8">
                  <a:moveTo>
                    <a:pt x="0" y="2"/>
                  </a:moveTo>
                  <a:lnTo>
                    <a:pt x="3" y="7"/>
                  </a:lnTo>
                  <a:lnTo>
                    <a:pt x="6" y="2"/>
                  </a:lnTo>
                  <a:lnTo>
                    <a:pt x="3" y="0"/>
                  </a:lnTo>
                  <a:lnTo>
                    <a:pt x="0" y="2"/>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25" name="Freeform 85"/>
            <p:cNvSpPr>
              <a:spLocks/>
            </p:cNvSpPr>
            <p:nvPr/>
          </p:nvSpPr>
          <p:spPr bwMode="auto">
            <a:xfrm>
              <a:off x="3202" y="3220"/>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26" name="Freeform 86"/>
            <p:cNvSpPr>
              <a:spLocks/>
            </p:cNvSpPr>
            <p:nvPr/>
          </p:nvSpPr>
          <p:spPr bwMode="auto">
            <a:xfrm>
              <a:off x="3238" y="3174"/>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27" name="Freeform 87"/>
            <p:cNvSpPr>
              <a:spLocks/>
            </p:cNvSpPr>
            <p:nvPr/>
          </p:nvSpPr>
          <p:spPr bwMode="auto">
            <a:xfrm>
              <a:off x="3241" y="3117"/>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28" name="Freeform 88"/>
            <p:cNvSpPr>
              <a:spLocks/>
            </p:cNvSpPr>
            <p:nvPr/>
          </p:nvSpPr>
          <p:spPr bwMode="auto">
            <a:xfrm>
              <a:off x="3318" y="3076"/>
              <a:ext cx="7" cy="8"/>
            </a:xfrm>
            <a:custGeom>
              <a:avLst/>
              <a:gdLst/>
              <a:ahLst/>
              <a:cxnLst>
                <a:cxn ang="0">
                  <a:pos x="0" y="2"/>
                </a:cxn>
                <a:cxn ang="0">
                  <a:pos x="3" y="7"/>
                </a:cxn>
                <a:cxn ang="0">
                  <a:pos x="6" y="2"/>
                </a:cxn>
                <a:cxn ang="0">
                  <a:pos x="3" y="0"/>
                </a:cxn>
                <a:cxn ang="0">
                  <a:pos x="0" y="2"/>
                </a:cxn>
              </a:cxnLst>
              <a:rect l="0" t="0" r="r" b="b"/>
              <a:pathLst>
                <a:path w="7" h="8">
                  <a:moveTo>
                    <a:pt x="0" y="2"/>
                  </a:moveTo>
                  <a:lnTo>
                    <a:pt x="3" y="7"/>
                  </a:lnTo>
                  <a:lnTo>
                    <a:pt x="6" y="2"/>
                  </a:lnTo>
                  <a:lnTo>
                    <a:pt x="3" y="0"/>
                  </a:lnTo>
                  <a:lnTo>
                    <a:pt x="0" y="2"/>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29" name="Freeform 89"/>
            <p:cNvSpPr>
              <a:spLocks/>
            </p:cNvSpPr>
            <p:nvPr/>
          </p:nvSpPr>
          <p:spPr bwMode="auto">
            <a:xfrm>
              <a:off x="3354" y="3044"/>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30" name="Freeform 90"/>
            <p:cNvSpPr>
              <a:spLocks/>
            </p:cNvSpPr>
            <p:nvPr/>
          </p:nvSpPr>
          <p:spPr bwMode="auto">
            <a:xfrm>
              <a:off x="3395" y="2995"/>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31" name="Freeform 91"/>
            <p:cNvSpPr>
              <a:spLocks/>
            </p:cNvSpPr>
            <p:nvPr/>
          </p:nvSpPr>
          <p:spPr bwMode="auto">
            <a:xfrm>
              <a:off x="3443" y="2949"/>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32" name="Freeform 92"/>
            <p:cNvSpPr>
              <a:spLocks/>
            </p:cNvSpPr>
            <p:nvPr/>
          </p:nvSpPr>
          <p:spPr bwMode="auto">
            <a:xfrm>
              <a:off x="3514" y="2908"/>
              <a:ext cx="7" cy="8"/>
            </a:xfrm>
            <a:custGeom>
              <a:avLst/>
              <a:gdLst/>
              <a:ahLst/>
              <a:cxnLst>
                <a:cxn ang="0">
                  <a:pos x="0" y="2"/>
                </a:cxn>
                <a:cxn ang="0">
                  <a:pos x="3" y="7"/>
                </a:cxn>
                <a:cxn ang="0">
                  <a:pos x="6" y="2"/>
                </a:cxn>
                <a:cxn ang="0">
                  <a:pos x="3" y="0"/>
                </a:cxn>
                <a:cxn ang="0">
                  <a:pos x="0" y="2"/>
                </a:cxn>
              </a:cxnLst>
              <a:rect l="0" t="0" r="r" b="b"/>
              <a:pathLst>
                <a:path w="7" h="8">
                  <a:moveTo>
                    <a:pt x="0" y="2"/>
                  </a:moveTo>
                  <a:lnTo>
                    <a:pt x="3" y="7"/>
                  </a:lnTo>
                  <a:lnTo>
                    <a:pt x="6" y="2"/>
                  </a:lnTo>
                  <a:lnTo>
                    <a:pt x="3" y="0"/>
                  </a:lnTo>
                  <a:lnTo>
                    <a:pt x="0" y="2"/>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33" name="Freeform 93"/>
            <p:cNvSpPr>
              <a:spLocks/>
            </p:cNvSpPr>
            <p:nvPr/>
          </p:nvSpPr>
          <p:spPr bwMode="auto">
            <a:xfrm>
              <a:off x="3104" y="3323"/>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34" name="Freeform 94"/>
            <p:cNvSpPr>
              <a:spLocks/>
            </p:cNvSpPr>
            <p:nvPr/>
          </p:nvSpPr>
          <p:spPr bwMode="auto">
            <a:xfrm>
              <a:off x="2985" y="3372"/>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35" name="Freeform 95"/>
            <p:cNvSpPr>
              <a:spLocks/>
            </p:cNvSpPr>
            <p:nvPr/>
          </p:nvSpPr>
          <p:spPr bwMode="auto">
            <a:xfrm>
              <a:off x="2783" y="3407"/>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36" name="Freeform 96"/>
            <p:cNvSpPr>
              <a:spLocks/>
            </p:cNvSpPr>
            <p:nvPr/>
          </p:nvSpPr>
          <p:spPr bwMode="auto">
            <a:xfrm>
              <a:off x="2726" y="3445"/>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37" name="Freeform 97"/>
            <p:cNvSpPr>
              <a:spLocks/>
            </p:cNvSpPr>
            <p:nvPr/>
          </p:nvSpPr>
          <p:spPr bwMode="auto">
            <a:xfrm>
              <a:off x="2411" y="3475"/>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38" name="Freeform 98"/>
            <p:cNvSpPr>
              <a:spLocks/>
            </p:cNvSpPr>
            <p:nvPr/>
          </p:nvSpPr>
          <p:spPr bwMode="auto">
            <a:xfrm>
              <a:off x="2015" y="3521"/>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39" name="Freeform 99"/>
            <p:cNvSpPr>
              <a:spLocks/>
            </p:cNvSpPr>
            <p:nvPr/>
          </p:nvSpPr>
          <p:spPr bwMode="auto">
            <a:xfrm>
              <a:off x="1843" y="3556"/>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40" name="Freeform 100"/>
            <p:cNvSpPr>
              <a:spLocks/>
            </p:cNvSpPr>
            <p:nvPr/>
          </p:nvSpPr>
          <p:spPr bwMode="auto">
            <a:xfrm>
              <a:off x="1129" y="3599"/>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41" name="Freeform 101"/>
            <p:cNvSpPr>
              <a:spLocks/>
            </p:cNvSpPr>
            <p:nvPr/>
          </p:nvSpPr>
          <p:spPr bwMode="auto">
            <a:xfrm>
              <a:off x="3517" y="2862"/>
              <a:ext cx="7" cy="8"/>
            </a:xfrm>
            <a:custGeom>
              <a:avLst/>
              <a:gdLst/>
              <a:ahLst/>
              <a:cxnLst>
                <a:cxn ang="0">
                  <a:pos x="0" y="2"/>
                </a:cxn>
                <a:cxn ang="0">
                  <a:pos x="3" y="7"/>
                </a:cxn>
                <a:cxn ang="0">
                  <a:pos x="6" y="2"/>
                </a:cxn>
                <a:cxn ang="0">
                  <a:pos x="3" y="0"/>
                </a:cxn>
                <a:cxn ang="0">
                  <a:pos x="0" y="2"/>
                </a:cxn>
              </a:cxnLst>
              <a:rect l="0" t="0" r="r" b="b"/>
              <a:pathLst>
                <a:path w="7" h="8">
                  <a:moveTo>
                    <a:pt x="0" y="2"/>
                  </a:moveTo>
                  <a:lnTo>
                    <a:pt x="3" y="7"/>
                  </a:lnTo>
                  <a:lnTo>
                    <a:pt x="6" y="2"/>
                  </a:lnTo>
                  <a:lnTo>
                    <a:pt x="3" y="0"/>
                  </a:lnTo>
                  <a:lnTo>
                    <a:pt x="0" y="2"/>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42" name="Freeform 102"/>
            <p:cNvSpPr>
              <a:spLocks/>
            </p:cNvSpPr>
            <p:nvPr/>
          </p:nvSpPr>
          <p:spPr bwMode="auto">
            <a:xfrm>
              <a:off x="3514" y="2824"/>
              <a:ext cx="7" cy="8"/>
            </a:xfrm>
            <a:custGeom>
              <a:avLst/>
              <a:gdLst/>
              <a:ahLst/>
              <a:cxnLst>
                <a:cxn ang="0">
                  <a:pos x="0" y="2"/>
                </a:cxn>
                <a:cxn ang="0">
                  <a:pos x="3" y="7"/>
                </a:cxn>
                <a:cxn ang="0">
                  <a:pos x="6" y="2"/>
                </a:cxn>
                <a:cxn ang="0">
                  <a:pos x="3" y="0"/>
                </a:cxn>
                <a:cxn ang="0">
                  <a:pos x="0" y="2"/>
                </a:cxn>
              </a:cxnLst>
              <a:rect l="0" t="0" r="r" b="b"/>
              <a:pathLst>
                <a:path w="7" h="8">
                  <a:moveTo>
                    <a:pt x="0" y="2"/>
                  </a:moveTo>
                  <a:lnTo>
                    <a:pt x="3" y="7"/>
                  </a:lnTo>
                  <a:lnTo>
                    <a:pt x="6" y="2"/>
                  </a:lnTo>
                  <a:lnTo>
                    <a:pt x="3" y="0"/>
                  </a:lnTo>
                  <a:lnTo>
                    <a:pt x="0" y="2"/>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43" name="Freeform 103"/>
            <p:cNvSpPr>
              <a:spLocks/>
            </p:cNvSpPr>
            <p:nvPr/>
          </p:nvSpPr>
          <p:spPr bwMode="auto">
            <a:xfrm>
              <a:off x="3514" y="2784"/>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44" name="Freeform 104"/>
            <p:cNvSpPr>
              <a:spLocks/>
            </p:cNvSpPr>
            <p:nvPr/>
          </p:nvSpPr>
          <p:spPr bwMode="auto">
            <a:xfrm>
              <a:off x="3514" y="2738"/>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45" name="Freeform 105"/>
            <p:cNvSpPr>
              <a:spLocks/>
            </p:cNvSpPr>
            <p:nvPr/>
          </p:nvSpPr>
          <p:spPr bwMode="auto">
            <a:xfrm>
              <a:off x="3511" y="2689"/>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46" name="Freeform 106"/>
            <p:cNvSpPr>
              <a:spLocks/>
            </p:cNvSpPr>
            <p:nvPr/>
          </p:nvSpPr>
          <p:spPr bwMode="auto">
            <a:xfrm>
              <a:off x="3514" y="2646"/>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47" name="Freeform 107"/>
            <p:cNvSpPr>
              <a:spLocks/>
            </p:cNvSpPr>
            <p:nvPr/>
          </p:nvSpPr>
          <p:spPr bwMode="auto">
            <a:xfrm>
              <a:off x="3595" y="2567"/>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48" name="Freeform 108"/>
            <p:cNvSpPr>
              <a:spLocks/>
            </p:cNvSpPr>
            <p:nvPr/>
          </p:nvSpPr>
          <p:spPr bwMode="auto">
            <a:xfrm>
              <a:off x="3541" y="2602"/>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49" name="Freeform 109"/>
            <p:cNvSpPr>
              <a:spLocks/>
            </p:cNvSpPr>
            <p:nvPr/>
          </p:nvSpPr>
          <p:spPr bwMode="auto">
            <a:xfrm>
              <a:off x="3642" y="2540"/>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50" name="Freeform 110"/>
            <p:cNvSpPr>
              <a:spLocks/>
            </p:cNvSpPr>
            <p:nvPr/>
          </p:nvSpPr>
          <p:spPr bwMode="auto">
            <a:xfrm>
              <a:off x="3693" y="2500"/>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51" name="Freeform 111"/>
            <p:cNvSpPr>
              <a:spLocks/>
            </p:cNvSpPr>
            <p:nvPr/>
          </p:nvSpPr>
          <p:spPr bwMode="auto">
            <a:xfrm>
              <a:off x="3690" y="2453"/>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52" name="Freeform 112"/>
            <p:cNvSpPr>
              <a:spLocks/>
            </p:cNvSpPr>
            <p:nvPr/>
          </p:nvSpPr>
          <p:spPr bwMode="auto">
            <a:xfrm>
              <a:off x="3698" y="2407"/>
              <a:ext cx="8" cy="8"/>
            </a:xfrm>
            <a:custGeom>
              <a:avLst/>
              <a:gdLst/>
              <a:ahLst/>
              <a:cxnLst>
                <a:cxn ang="0">
                  <a:pos x="0" y="2"/>
                </a:cxn>
                <a:cxn ang="0">
                  <a:pos x="5" y="7"/>
                </a:cxn>
                <a:cxn ang="0">
                  <a:pos x="7" y="2"/>
                </a:cxn>
                <a:cxn ang="0">
                  <a:pos x="5" y="0"/>
                </a:cxn>
                <a:cxn ang="0">
                  <a:pos x="0" y="2"/>
                </a:cxn>
              </a:cxnLst>
              <a:rect l="0" t="0" r="r" b="b"/>
              <a:pathLst>
                <a:path w="8" h="8">
                  <a:moveTo>
                    <a:pt x="0" y="2"/>
                  </a:moveTo>
                  <a:lnTo>
                    <a:pt x="5" y="7"/>
                  </a:lnTo>
                  <a:lnTo>
                    <a:pt x="7" y="2"/>
                  </a:lnTo>
                  <a:lnTo>
                    <a:pt x="5" y="0"/>
                  </a:lnTo>
                  <a:lnTo>
                    <a:pt x="0" y="2"/>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53" name="Freeform 113"/>
            <p:cNvSpPr>
              <a:spLocks/>
            </p:cNvSpPr>
            <p:nvPr/>
          </p:nvSpPr>
          <p:spPr bwMode="auto">
            <a:xfrm>
              <a:off x="3737" y="2364"/>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54" name="Freeform 114"/>
            <p:cNvSpPr>
              <a:spLocks/>
            </p:cNvSpPr>
            <p:nvPr/>
          </p:nvSpPr>
          <p:spPr bwMode="auto">
            <a:xfrm>
              <a:off x="3749" y="2321"/>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55" name="Freeform 115"/>
            <p:cNvSpPr>
              <a:spLocks/>
            </p:cNvSpPr>
            <p:nvPr/>
          </p:nvSpPr>
          <p:spPr bwMode="auto">
            <a:xfrm>
              <a:off x="3791" y="2280"/>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56" name="Freeform 116"/>
            <p:cNvSpPr>
              <a:spLocks/>
            </p:cNvSpPr>
            <p:nvPr/>
          </p:nvSpPr>
          <p:spPr bwMode="auto">
            <a:xfrm>
              <a:off x="3797" y="2228"/>
              <a:ext cx="7" cy="8"/>
            </a:xfrm>
            <a:custGeom>
              <a:avLst/>
              <a:gdLst/>
              <a:ahLst/>
              <a:cxnLst>
                <a:cxn ang="0">
                  <a:pos x="0" y="2"/>
                </a:cxn>
                <a:cxn ang="0">
                  <a:pos x="3" y="7"/>
                </a:cxn>
                <a:cxn ang="0">
                  <a:pos x="6" y="2"/>
                </a:cxn>
                <a:cxn ang="0">
                  <a:pos x="3" y="0"/>
                </a:cxn>
                <a:cxn ang="0">
                  <a:pos x="0" y="2"/>
                </a:cxn>
              </a:cxnLst>
              <a:rect l="0" t="0" r="r" b="b"/>
              <a:pathLst>
                <a:path w="7" h="8">
                  <a:moveTo>
                    <a:pt x="0" y="2"/>
                  </a:moveTo>
                  <a:lnTo>
                    <a:pt x="3" y="7"/>
                  </a:lnTo>
                  <a:lnTo>
                    <a:pt x="6" y="2"/>
                  </a:lnTo>
                  <a:lnTo>
                    <a:pt x="3" y="0"/>
                  </a:lnTo>
                  <a:lnTo>
                    <a:pt x="0" y="2"/>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57" name="Freeform 117"/>
            <p:cNvSpPr>
              <a:spLocks/>
            </p:cNvSpPr>
            <p:nvPr/>
          </p:nvSpPr>
          <p:spPr bwMode="auto">
            <a:xfrm>
              <a:off x="3833" y="2191"/>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58" name="Freeform 118"/>
            <p:cNvSpPr>
              <a:spLocks/>
            </p:cNvSpPr>
            <p:nvPr/>
          </p:nvSpPr>
          <p:spPr bwMode="auto">
            <a:xfrm>
              <a:off x="3868" y="2150"/>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59" name="Freeform 119"/>
            <p:cNvSpPr>
              <a:spLocks/>
            </p:cNvSpPr>
            <p:nvPr/>
          </p:nvSpPr>
          <p:spPr bwMode="auto">
            <a:xfrm>
              <a:off x="3874" y="2109"/>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60" name="Freeform 120"/>
            <p:cNvSpPr>
              <a:spLocks/>
            </p:cNvSpPr>
            <p:nvPr/>
          </p:nvSpPr>
          <p:spPr bwMode="auto">
            <a:xfrm>
              <a:off x="3957" y="2069"/>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61" name="Freeform 121"/>
            <p:cNvSpPr>
              <a:spLocks/>
            </p:cNvSpPr>
            <p:nvPr/>
          </p:nvSpPr>
          <p:spPr bwMode="auto">
            <a:xfrm>
              <a:off x="4050" y="2028"/>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62" name="Freeform 122"/>
            <p:cNvSpPr>
              <a:spLocks/>
            </p:cNvSpPr>
            <p:nvPr/>
          </p:nvSpPr>
          <p:spPr bwMode="auto">
            <a:xfrm>
              <a:off x="4124" y="1987"/>
              <a:ext cx="7" cy="8"/>
            </a:xfrm>
            <a:custGeom>
              <a:avLst/>
              <a:gdLst/>
              <a:ahLst/>
              <a:cxnLst>
                <a:cxn ang="0">
                  <a:pos x="0" y="2"/>
                </a:cxn>
                <a:cxn ang="0">
                  <a:pos x="3" y="7"/>
                </a:cxn>
                <a:cxn ang="0">
                  <a:pos x="6" y="2"/>
                </a:cxn>
                <a:cxn ang="0">
                  <a:pos x="3" y="0"/>
                </a:cxn>
                <a:cxn ang="0">
                  <a:pos x="0" y="2"/>
                </a:cxn>
              </a:cxnLst>
              <a:rect l="0" t="0" r="r" b="b"/>
              <a:pathLst>
                <a:path w="7" h="8">
                  <a:moveTo>
                    <a:pt x="0" y="2"/>
                  </a:moveTo>
                  <a:lnTo>
                    <a:pt x="3" y="7"/>
                  </a:lnTo>
                  <a:lnTo>
                    <a:pt x="6" y="2"/>
                  </a:lnTo>
                  <a:lnTo>
                    <a:pt x="3" y="0"/>
                  </a:lnTo>
                  <a:lnTo>
                    <a:pt x="0" y="2"/>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63" name="Freeform 123"/>
            <p:cNvSpPr>
              <a:spLocks/>
            </p:cNvSpPr>
            <p:nvPr/>
          </p:nvSpPr>
          <p:spPr bwMode="auto">
            <a:xfrm>
              <a:off x="4121" y="1939"/>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64" name="Freeform 124"/>
            <p:cNvSpPr>
              <a:spLocks/>
            </p:cNvSpPr>
            <p:nvPr/>
          </p:nvSpPr>
          <p:spPr bwMode="auto">
            <a:xfrm>
              <a:off x="4127" y="1898"/>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65" name="Freeform 125"/>
            <p:cNvSpPr>
              <a:spLocks/>
            </p:cNvSpPr>
            <p:nvPr/>
          </p:nvSpPr>
          <p:spPr bwMode="auto">
            <a:xfrm>
              <a:off x="4171" y="1857"/>
              <a:ext cx="7" cy="8"/>
            </a:xfrm>
            <a:custGeom>
              <a:avLst/>
              <a:gdLst/>
              <a:ahLst/>
              <a:cxnLst>
                <a:cxn ang="0">
                  <a:pos x="0" y="2"/>
                </a:cxn>
                <a:cxn ang="0">
                  <a:pos x="3" y="7"/>
                </a:cxn>
                <a:cxn ang="0">
                  <a:pos x="6" y="2"/>
                </a:cxn>
                <a:cxn ang="0">
                  <a:pos x="3" y="0"/>
                </a:cxn>
                <a:cxn ang="0">
                  <a:pos x="0" y="2"/>
                </a:cxn>
              </a:cxnLst>
              <a:rect l="0" t="0" r="r" b="b"/>
              <a:pathLst>
                <a:path w="7" h="8">
                  <a:moveTo>
                    <a:pt x="0" y="2"/>
                  </a:moveTo>
                  <a:lnTo>
                    <a:pt x="3" y="7"/>
                  </a:lnTo>
                  <a:lnTo>
                    <a:pt x="6" y="2"/>
                  </a:lnTo>
                  <a:lnTo>
                    <a:pt x="3" y="0"/>
                  </a:lnTo>
                  <a:lnTo>
                    <a:pt x="0" y="2"/>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66" name="Freeform 126"/>
            <p:cNvSpPr>
              <a:spLocks/>
            </p:cNvSpPr>
            <p:nvPr/>
          </p:nvSpPr>
          <p:spPr bwMode="auto">
            <a:xfrm>
              <a:off x="4222" y="1806"/>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67" name="Freeform 127"/>
            <p:cNvSpPr>
              <a:spLocks/>
            </p:cNvSpPr>
            <p:nvPr/>
          </p:nvSpPr>
          <p:spPr bwMode="auto">
            <a:xfrm>
              <a:off x="4216" y="1754"/>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68" name="Freeform 128"/>
            <p:cNvSpPr>
              <a:spLocks/>
            </p:cNvSpPr>
            <p:nvPr/>
          </p:nvSpPr>
          <p:spPr bwMode="auto">
            <a:xfrm>
              <a:off x="4216" y="1708"/>
              <a:ext cx="7" cy="8"/>
            </a:xfrm>
            <a:custGeom>
              <a:avLst/>
              <a:gdLst/>
              <a:ahLst/>
              <a:cxnLst>
                <a:cxn ang="0">
                  <a:pos x="0" y="2"/>
                </a:cxn>
                <a:cxn ang="0">
                  <a:pos x="3" y="7"/>
                </a:cxn>
                <a:cxn ang="0">
                  <a:pos x="6" y="2"/>
                </a:cxn>
                <a:cxn ang="0">
                  <a:pos x="3" y="0"/>
                </a:cxn>
                <a:cxn ang="0">
                  <a:pos x="0" y="2"/>
                </a:cxn>
              </a:cxnLst>
              <a:rect l="0" t="0" r="r" b="b"/>
              <a:pathLst>
                <a:path w="7" h="8">
                  <a:moveTo>
                    <a:pt x="0" y="2"/>
                  </a:moveTo>
                  <a:lnTo>
                    <a:pt x="3" y="7"/>
                  </a:lnTo>
                  <a:lnTo>
                    <a:pt x="6" y="2"/>
                  </a:lnTo>
                  <a:lnTo>
                    <a:pt x="3" y="0"/>
                  </a:lnTo>
                  <a:lnTo>
                    <a:pt x="0" y="2"/>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69" name="Freeform 129"/>
            <p:cNvSpPr>
              <a:spLocks/>
            </p:cNvSpPr>
            <p:nvPr/>
          </p:nvSpPr>
          <p:spPr bwMode="auto">
            <a:xfrm>
              <a:off x="4216" y="1665"/>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70" name="Freeform 130"/>
            <p:cNvSpPr>
              <a:spLocks/>
            </p:cNvSpPr>
            <p:nvPr/>
          </p:nvSpPr>
          <p:spPr bwMode="auto">
            <a:xfrm>
              <a:off x="4216" y="1616"/>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71" name="Freeform 131"/>
            <p:cNvSpPr>
              <a:spLocks/>
            </p:cNvSpPr>
            <p:nvPr/>
          </p:nvSpPr>
          <p:spPr bwMode="auto">
            <a:xfrm>
              <a:off x="4216" y="1570"/>
              <a:ext cx="7" cy="8"/>
            </a:xfrm>
            <a:custGeom>
              <a:avLst/>
              <a:gdLst/>
              <a:ahLst/>
              <a:cxnLst>
                <a:cxn ang="0">
                  <a:pos x="0" y="2"/>
                </a:cxn>
                <a:cxn ang="0">
                  <a:pos x="3" y="7"/>
                </a:cxn>
                <a:cxn ang="0">
                  <a:pos x="6" y="2"/>
                </a:cxn>
                <a:cxn ang="0">
                  <a:pos x="3" y="0"/>
                </a:cxn>
                <a:cxn ang="0">
                  <a:pos x="0" y="2"/>
                </a:cxn>
              </a:cxnLst>
              <a:rect l="0" t="0" r="r" b="b"/>
              <a:pathLst>
                <a:path w="7" h="8">
                  <a:moveTo>
                    <a:pt x="0" y="2"/>
                  </a:moveTo>
                  <a:lnTo>
                    <a:pt x="3" y="7"/>
                  </a:lnTo>
                  <a:lnTo>
                    <a:pt x="6" y="2"/>
                  </a:lnTo>
                  <a:lnTo>
                    <a:pt x="3" y="0"/>
                  </a:lnTo>
                  <a:lnTo>
                    <a:pt x="0" y="2"/>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72" name="Freeform 132"/>
            <p:cNvSpPr>
              <a:spLocks/>
            </p:cNvSpPr>
            <p:nvPr/>
          </p:nvSpPr>
          <p:spPr bwMode="auto">
            <a:xfrm>
              <a:off x="4216" y="1524"/>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73" name="Freeform 133"/>
            <p:cNvSpPr>
              <a:spLocks/>
            </p:cNvSpPr>
            <p:nvPr/>
          </p:nvSpPr>
          <p:spPr bwMode="auto">
            <a:xfrm>
              <a:off x="4216" y="1481"/>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74" name="Freeform 134"/>
            <p:cNvSpPr>
              <a:spLocks/>
            </p:cNvSpPr>
            <p:nvPr/>
          </p:nvSpPr>
          <p:spPr bwMode="auto">
            <a:xfrm>
              <a:off x="4216" y="1432"/>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75" name="Freeform 135"/>
            <p:cNvSpPr>
              <a:spLocks/>
            </p:cNvSpPr>
            <p:nvPr/>
          </p:nvSpPr>
          <p:spPr bwMode="auto">
            <a:xfrm>
              <a:off x="4216" y="1389"/>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76" name="Freeform 136"/>
            <p:cNvSpPr>
              <a:spLocks/>
            </p:cNvSpPr>
            <p:nvPr/>
          </p:nvSpPr>
          <p:spPr bwMode="auto">
            <a:xfrm>
              <a:off x="4216" y="1343"/>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77" name="Freeform 137"/>
            <p:cNvSpPr>
              <a:spLocks/>
            </p:cNvSpPr>
            <p:nvPr/>
          </p:nvSpPr>
          <p:spPr bwMode="auto">
            <a:xfrm>
              <a:off x="4216" y="1297"/>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78" name="Freeform 138"/>
            <p:cNvSpPr>
              <a:spLocks/>
            </p:cNvSpPr>
            <p:nvPr/>
          </p:nvSpPr>
          <p:spPr bwMode="auto">
            <a:xfrm>
              <a:off x="4216" y="1250"/>
              <a:ext cx="7" cy="8"/>
            </a:xfrm>
            <a:custGeom>
              <a:avLst/>
              <a:gdLst/>
              <a:ahLst/>
              <a:cxnLst>
                <a:cxn ang="0">
                  <a:pos x="0" y="2"/>
                </a:cxn>
                <a:cxn ang="0">
                  <a:pos x="3" y="7"/>
                </a:cxn>
                <a:cxn ang="0">
                  <a:pos x="6" y="2"/>
                </a:cxn>
                <a:cxn ang="0">
                  <a:pos x="3" y="0"/>
                </a:cxn>
                <a:cxn ang="0">
                  <a:pos x="0" y="2"/>
                </a:cxn>
              </a:cxnLst>
              <a:rect l="0" t="0" r="r" b="b"/>
              <a:pathLst>
                <a:path w="7" h="8">
                  <a:moveTo>
                    <a:pt x="0" y="2"/>
                  </a:moveTo>
                  <a:lnTo>
                    <a:pt x="3" y="7"/>
                  </a:lnTo>
                  <a:lnTo>
                    <a:pt x="6" y="2"/>
                  </a:lnTo>
                  <a:lnTo>
                    <a:pt x="3" y="0"/>
                  </a:lnTo>
                  <a:lnTo>
                    <a:pt x="0" y="2"/>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79" name="Freeform 139"/>
            <p:cNvSpPr>
              <a:spLocks/>
            </p:cNvSpPr>
            <p:nvPr/>
          </p:nvSpPr>
          <p:spPr bwMode="auto">
            <a:xfrm>
              <a:off x="4228" y="1199"/>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80" name="Freeform 140"/>
            <p:cNvSpPr>
              <a:spLocks/>
            </p:cNvSpPr>
            <p:nvPr/>
          </p:nvSpPr>
          <p:spPr bwMode="auto">
            <a:xfrm>
              <a:off x="4264" y="1164"/>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81" name="Freeform 141"/>
            <p:cNvSpPr>
              <a:spLocks/>
            </p:cNvSpPr>
            <p:nvPr/>
          </p:nvSpPr>
          <p:spPr bwMode="auto">
            <a:xfrm>
              <a:off x="4299" y="1134"/>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82" name="Freeform 142"/>
            <p:cNvSpPr>
              <a:spLocks/>
            </p:cNvSpPr>
            <p:nvPr/>
          </p:nvSpPr>
          <p:spPr bwMode="auto">
            <a:xfrm>
              <a:off x="4308" y="1088"/>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83" name="Freeform 143"/>
            <p:cNvSpPr>
              <a:spLocks/>
            </p:cNvSpPr>
            <p:nvPr/>
          </p:nvSpPr>
          <p:spPr bwMode="auto">
            <a:xfrm>
              <a:off x="4308" y="1050"/>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84" name="Freeform 144"/>
            <p:cNvSpPr>
              <a:spLocks/>
            </p:cNvSpPr>
            <p:nvPr/>
          </p:nvSpPr>
          <p:spPr bwMode="auto">
            <a:xfrm>
              <a:off x="4308" y="1004"/>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85" name="Freeform 145"/>
            <p:cNvSpPr>
              <a:spLocks/>
            </p:cNvSpPr>
            <p:nvPr/>
          </p:nvSpPr>
          <p:spPr bwMode="auto">
            <a:xfrm>
              <a:off x="4308" y="953"/>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386" name="Line 146"/>
            <p:cNvSpPr>
              <a:spLocks noChangeShapeType="1"/>
            </p:cNvSpPr>
            <p:nvPr/>
          </p:nvSpPr>
          <p:spPr bwMode="auto">
            <a:xfrm flipH="1" flipV="1">
              <a:off x="926" y="3515"/>
              <a:ext cx="201" cy="95"/>
            </a:xfrm>
            <a:prstGeom prst="line">
              <a:avLst/>
            </a:prstGeom>
            <a:noFill/>
            <a:ln w="12700">
              <a:solidFill>
                <a:srgbClr val="000000"/>
              </a:solidFill>
              <a:round/>
              <a:headEnd/>
              <a:tailEnd/>
            </a:ln>
            <a:effectLst/>
          </p:spPr>
          <p:txBody>
            <a:bodyPr wrap="none" anchor="ctr"/>
            <a:lstStyle/>
            <a:p>
              <a:endParaRPr lang="en-US"/>
            </a:p>
          </p:txBody>
        </p:sp>
        <p:sp>
          <p:nvSpPr>
            <p:cNvPr id="10387" name="Line 147"/>
            <p:cNvSpPr>
              <a:spLocks noChangeShapeType="1"/>
            </p:cNvSpPr>
            <p:nvPr/>
          </p:nvSpPr>
          <p:spPr bwMode="auto">
            <a:xfrm>
              <a:off x="1489" y="3471"/>
              <a:ext cx="353" cy="87"/>
            </a:xfrm>
            <a:prstGeom prst="line">
              <a:avLst/>
            </a:prstGeom>
            <a:noFill/>
            <a:ln w="12700">
              <a:solidFill>
                <a:srgbClr val="000000"/>
              </a:solidFill>
              <a:round/>
              <a:headEnd/>
              <a:tailEnd/>
            </a:ln>
            <a:effectLst/>
          </p:spPr>
          <p:txBody>
            <a:bodyPr wrap="none" anchor="ctr"/>
            <a:lstStyle/>
            <a:p>
              <a:endParaRPr lang="en-US"/>
            </a:p>
          </p:txBody>
        </p:sp>
        <p:sp>
          <p:nvSpPr>
            <p:cNvPr id="10388" name="Line 148"/>
            <p:cNvSpPr>
              <a:spLocks noChangeShapeType="1"/>
            </p:cNvSpPr>
            <p:nvPr/>
          </p:nvSpPr>
          <p:spPr bwMode="auto">
            <a:xfrm>
              <a:off x="1876" y="3430"/>
              <a:ext cx="146" cy="97"/>
            </a:xfrm>
            <a:prstGeom prst="line">
              <a:avLst/>
            </a:prstGeom>
            <a:noFill/>
            <a:ln w="12700">
              <a:solidFill>
                <a:srgbClr val="000000"/>
              </a:solidFill>
              <a:round/>
              <a:headEnd/>
              <a:tailEnd/>
            </a:ln>
            <a:effectLst/>
          </p:spPr>
          <p:txBody>
            <a:bodyPr wrap="none" anchor="ctr"/>
            <a:lstStyle/>
            <a:p>
              <a:endParaRPr lang="en-US"/>
            </a:p>
          </p:txBody>
        </p:sp>
        <p:sp>
          <p:nvSpPr>
            <p:cNvPr id="10389" name="Line 149"/>
            <p:cNvSpPr>
              <a:spLocks noChangeShapeType="1"/>
            </p:cNvSpPr>
            <p:nvPr/>
          </p:nvSpPr>
          <p:spPr bwMode="auto">
            <a:xfrm>
              <a:off x="2185" y="3335"/>
              <a:ext cx="228" cy="150"/>
            </a:xfrm>
            <a:prstGeom prst="line">
              <a:avLst/>
            </a:prstGeom>
            <a:noFill/>
            <a:ln w="12700">
              <a:solidFill>
                <a:srgbClr val="000000"/>
              </a:solidFill>
              <a:round/>
              <a:headEnd/>
              <a:tailEnd/>
            </a:ln>
            <a:effectLst/>
          </p:spPr>
          <p:txBody>
            <a:bodyPr wrap="none" anchor="ctr"/>
            <a:lstStyle/>
            <a:p>
              <a:endParaRPr lang="en-US"/>
            </a:p>
          </p:txBody>
        </p:sp>
        <p:sp>
          <p:nvSpPr>
            <p:cNvPr id="10390" name="Line 150"/>
            <p:cNvSpPr>
              <a:spLocks noChangeShapeType="1"/>
            </p:cNvSpPr>
            <p:nvPr/>
          </p:nvSpPr>
          <p:spPr bwMode="auto">
            <a:xfrm>
              <a:off x="2503" y="3281"/>
              <a:ext cx="218" cy="160"/>
            </a:xfrm>
            <a:prstGeom prst="line">
              <a:avLst/>
            </a:prstGeom>
            <a:noFill/>
            <a:ln w="12700">
              <a:solidFill>
                <a:srgbClr val="000000"/>
              </a:solidFill>
              <a:round/>
              <a:headEnd/>
              <a:tailEnd/>
            </a:ln>
            <a:effectLst/>
          </p:spPr>
          <p:txBody>
            <a:bodyPr wrap="none" anchor="ctr"/>
            <a:lstStyle/>
            <a:p>
              <a:endParaRPr lang="en-US"/>
            </a:p>
          </p:txBody>
        </p:sp>
        <p:sp>
          <p:nvSpPr>
            <p:cNvPr id="10391" name="Line 151"/>
            <p:cNvSpPr>
              <a:spLocks noChangeShapeType="1"/>
            </p:cNvSpPr>
            <p:nvPr/>
          </p:nvSpPr>
          <p:spPr bwMode="auto">
            <a:xfrm flipH="1" flipV="1">
              <a:off x="2789" y="3410"/>
              <a:ext cx="80" cy="61"/>
            </a:xfrm>
            <a:prstGeom prst="line">
              <a:avLst/>
            </a:prstGeom>
            <a:noFill/>
            <a:ln w="12700">
              <a:solidFill>
                <a:srgbClr val="000000"/>
              </a:solidFill>
              <a:round/>
              <a:headEnd/>
              <a:tailEnd/>
            </a:ln>
            <a:effectLst/>
          </p:spPr>
          <p:txBody>
            <a:bodyPr wrap="none" anchor="ctr"/>
            <a:lstStyle/>
            <a:p>
              <a:endParaRPr lang="en-US"/>
            </a:p>
          </p:txBody>
        </p:sp>
        <p:sp>
          <p:nvSpPr>
            <p:cNvPr id="10392" name="Line 152"/>
            <p:cNvSpPr>
              <a:spLocks noChangeShapeType="1"/>
            </p:cNvSpPr>
            <p:nvPr/>
          </p:nvSpPr>
          <p:spPr bwMode="auto">
            <a:xfrm>
              <a:off x="2853" y="3300"/>
              <a:ext cx="127" cy="68"/>
            </a:xfrm>
            <a:prstGeom prst="line">
              <a:avLst/>
            </a:prstGeom>
            <a:noFill/>
            <a:ln w="12700">
              <a:solidFill>
                <a:srgbClr val="000000"/>
              </a:solidFill>
              <a:round/>
              <a:headEnd/>
              <a:tailEnd/>
            </a:ln>
            <a:effectLst/>
          </p:spPr>
          <p:txBody>
            <a:bodyPr wrap="none" anchor="ctr"/>
            <a:lstStyle/>
            <a:p>
              <a:endParaRPr lang="en-US"/>
            </a:p>
          </p:txBody>
        </p:sp>
        <p:sp>
          <p:nvSpPr>
            <p:cNvPr id="10393" name="Line 153"/>
            <p:cNvSpPr>
              <a:spLocks noChangeShapeType="1"/>
            </p:cNvSpPr>
            <p:nvPr/>
          </p:nvSpPr>
          <p:spPr bwMode="auto">
            <a:xfrm flipH="1" flipV="1">
              <a:off x="3103" y="3330"/>
              <a:ext cx="58" cy="81"/>
            </a:xfrm>
            <a:prstGeom prst="line">
              <a:avLst/>
            </a:prstGeom>
            <a:noFill/>
            <a:ln w="12700">
              <a:solidFill>
                <a:srgbClr val="000000"/>
              </a:solidFill>
              <a:round/>
              <a:headEnd/>
              <a:tailEnd/>
            </a:ln>
            <a:effectLst/>
          </p:spPr>
          <p:txBody>
            <a:bodyPr wrap="none" anchor="ctr"/>
            <a:lstStyle/>
            <a:p>
              <a:endParaRPr lang="en-US"/>
            </a:p>
          </p:txBody>
        </p:sp>
        <p:sp>
          <p:nvSpPr>
            <p:cNvPr id="10394" name="Line 154"/>
            <p:cNvSpPr>
              <a:spLocks noChangeShapeType="1"/>
            </p:cNvSpPr>
            <p:nvPr/>
          </p:nvSpPr>
          <p:spPr bwMode="auto">
            <a:xfrm flipH="1" flipV="1">
              <a:off x="3206" y="3292"/>
              <a:ext cx="139" cy="70"/>
            </a:xfrm>
            <a:prstGeom prst="line">
              <a:avLst/>
            </a:prstGeom>
            <a:noFill/>
            <a:ln w="12700">
              <a:solidFill>
                <a:srgbClr val="000000"/>
              </a:solidFill>
              <a:round/>
              <a:headEnd/>
              <a:tailEnd/>
            </a:ln>
            <a:effectLst/>
          </p:spPr>
          <p:txBody>
            <a:bodyPr wrap="none" anchor="ctr"/>
            <a:lstStyle/>
            <a:p>
              <a:endParaRPr lang="en-US"/>
            </a:p>
          </p:txBody>
        </p:sp>
        <p:sp>
          <p:nvSpPr>
            <p:cNvPr id="10395" name="Line 155"/>
            <p:cNvSpPr>
              <a:spLocks noChangeShapeType="1"/>
            </p:cNvSpPr>
            <p:nvPr/>
          </p:nvSpPr>
          <p:spPr bwMode="auto">
            <a:xfrm>
              <a:off x="2958" y="3202"/>
              <a:ext cx="245" cy="53"/>
            </a:xfrm>
            <a:prstGeom prst="line">
              <a:avLst/>
            </a:prstGeom>
            <a:noFill/>
            <a:ln w="12700">
              <a:solidFill>
                <a:srgbClr val="000000"/>
              </a:solidFill>
              <a:round/>
              <a:headEnd/>
              <a:tailEnd/>
            </a:ln>
            <a:effectLst/>
          </p:spPr>
          <p:txBody>
            <a:bodyPr wrap="none" anchor="ctr"/>
            <a:lstStyle/>
            <a:p>
              <a:endParaRPr lang="en-US"/>
            </a:p>
          </p:txBody>
        </p:sp>
        <p:sp>
          <p:nvSpPr>
            <p:cNvPr id="10396" name="Line 156"/>
            <p:cNvSpPr>
              <a:spLocks noChangeShapeType="1"/>
            </p:cNvSpPr>
            <p:nvPr/>
          </p:nvSpPr>
          <p:spPr bwMode="auto">
            <a:xfrm>
              <a:off x="3218" y="3229"/>
              <a:ext cx="160" cy="25"/>
            </a:xfrm>
            <a:prstGeom prst="line">
              <a:avLst/>
            </a:prstGeom>
            <a:noFill/>
            <a:ln w="12700">
              <a:solidFill>
                <a:srgbClr val="000000"/>
              </a:solidFill>
              <a:round/>
              <a:headEnd/>
              <a:tailEnd/>
            </a:ln>
            <a:effectLst/>
          </p:spPr>
          <p:txBody>
            <a:bodyPr wrap="none" anchor="ctr"/>
            <a:lstStyle/>
            <a:p>
              <a:endParaRPr lang="en-US"/>
            </a:p>
          </p:txBody>
        </p:sp>
        <p:sp>
          <p:nvSpPr>
            <p:cNvPr id="10397" name="Line 157"/>
            <p:cNvSpPr>
              <a:spLocks noChangeShapeType="1"/>
            </p:cNvSpPr>
            <p:nvPr/>
          </p:nvSpPr>
          <p:spPr bwMode="auto">
            <a:xfrm>
              <a:off x="3249" y="3181"/>
              <a:ext cx="136" cy="9"/>
            </a:xfrm>
            <a:prstGeom prst="line">
              <a:avLst/>
            </a:prstGeom>
            <a:noFill/>
            <a:ln w="12700">
              <a:solidFill>
                <a:srgbClr val="000000"/>
              </a:solidFill>
              <a:round/>
              <a:headEnd/>
              <a:tailEnd/>
            </a:ln>
            <a:effectLst/>
          </p:spPr>
          <p:txBody>
            <a:bodyPr wrap="none" anchor="ctr"/>
            <a:lstStyle/>
            <a:p>
              <a:endParaRPr lang="en-US"/>
            </a:p>
          </p:txBody>
        </p:sp>
        <p:sp>
          <p:nvSpPr>
            <p:cNvPr id="10398" name="Line 158"/>
            <p:cNvSpPr>
              <a:spLocks noChangeShapeType="1"/>
            </p:cNvSpPr>
            <p:nvPr/>
          </p:nvSpPr>
          <p:spPr bwMode="auto">
            <a:xfrm>
              <a:off x="3068" y="3105"/>
              <a:ext cx="173" cy="15"/>
            </a:xfrm>
            <a:prstGeom prst="line">
              <a:avLst/>
            </a:prstGeom>
            <a:noFill/>
            <a:ln w="12700">
              <a:solidFill>
                <a:srgbClr val="000000"/>
              </a:solidFill>
              <a:round/>
              <a:headEnd/>
              <a:tailEnd/>
            </a:ln>
            <a:effectLst/>
          </p:spPr>
          <p:txBody>
            <a:bodyPr wrap="none" anchor="ctr"/>
            <a:lstStyle/>
            <a:p>
              <a:endParaRPr lang="en-US"/>
            </a:p>
          </p:txBody>
        </p:sp>
        <p:sp>
          <p:nvSpPr>
            <p:cNvPr id="10399" name="Line 159"/>
            <p:cNvSpPr>
              <a:spLocks noChangeShapeType="1"/>
            </p:cNvSpPr>
            <p:nvPr/>
          </p:nvSpPr>
          <p:spPr bwMode="auto">
            <a:xfrm flipH="1" flipV="1">
              <a:off x="3328" y="3085"/>
              <a:ext cx="56" cy="31"/>
            </a:xfrm>
            <a:prstGeom prst="line">
              <a:avLst/>
            </a:prstGeom>
            <a:noFill/>
            <a:ln w="12700">
              <a:solidFill>
                <a:srgbClr val="000000"/>
              </a:solidFill>
              <a:round/>
              <a:headEnd/>
              <a:tailEnd/>
            </a:ln>
            <a:effectLst/>
          </p:spPr>
          <p:txBody>
            <a:bodyPr wrap="none" anchor="ctr"/>
            <a:lstStyle/>
            <a:p>
              <a:endParaRPr lang="en-US"/>
            </a:p>
          </p:txBody>
        </p:sp>
        <p:sp>
          <p:nvSpPr>
            <p:cNvPr id="10400" name="Line 160"/>
            <p:cNvSpPr>
              <a:spLocks noChangeShapeType="1"/>
            </p:cNvSpPr>
            <p:nvPr/>
          </p:nvSpPr>
          <p:spPr bwMode="auto">
            <a:xfrm flipH="1" flipV="1">
              <a:off x="3361" y="3048"/>
              <a:ext cx="142" cy="13"/>
            </a:xfrm>
            <a:prstGeom prst="line">
              <a:avLst/>
            </a:prstGeom>
            <a:noFill/>
            <a:ln w="12700">
              <a:solidFill>
                <a:srgbClr val="000000"/>
              </a:solidFill>
              <a:round/>
              <a:headEnd/>
              <a:tailEnd/>
            </a:ln>
            <a:effectLst/>
          </p:spPr>
          <p:txBody>
            <a:bodyPr wrap="none" anchor="ctr"/>
            <a:lstStyle/>
            <a:p>
              <a:endParaRPr lang="en-US"/>
            </a:p>
          </p:txBody>
        </p:sp>
        <p:sp>
          <p:nvSpPr>
            <p:cNvPr id="10401" name="Line 161"/>
            <p:cNvSpPr>
              <a:spLocks noChangeShapeType="1"/>
            </p:cNvSpPr>
            <p:nvPr/>
          </p:nvSpPr>
          <p:spPr bwMode="auto">
            <a:xfrm>
              <a:off x="3187" y="2988"/>
              <a:ext cx="200" cy="9"/>
            </a:xfrm>
            <a:prstGeom prst="line">
              <a:avLst/>
            </a:prstGeom>
            <a:noFill/>
            <a:ln w="12700">
              <a:solidFill>
                <a:srgbClr val="000000"/>
              </a:solidFill>
              <a:round/>
              <a:headEnd/>
              <a:tailEnd/>
            </a:ln>
            <a:effectLst/>
          </p:spPr>
          <p:txBody>
            <a:bodyPr wrap="none" anchor="ctr"/>
            <a:lstStyle/>
            <a:p>
              <a:endParaRPr lang="en-US"/>
            </a:p>
          </p:txBody>
        </p:sp>
        <p:sp>
          <p:nvSpPr>
            <p:cNvPr id="10402" name="Line 162"/>
            <p:cNvSpPr>
              <a:spLocks noChangeShapeType="1"/>
            </p:cNvSpPr>
            <p:nvPr/>
          </p:nvSpPr>
          <p:spPr bwMode="auto">
            <a:xfrm>
              <a:off x="3270" y="2926"/>
              <a:ext cx="187" cy="20"/>
            </a:xfrm>
            <a:prstGeom prst="line">
              <a:avLst/>
            </a:prstGeom>
            <a:noFill/>
            <a:ln w="12700">
              <a:solidFill>
                <a:srgbClr val="000000"/>
              </a:solidFill>
              <a:round/>
              <a:headEnd/>
              <a:tailEnd/>
            </a:ln>
            <a:effectLst/>
          </p:spPr>
          <p:txBody>
            <a:bodyPr wrap="none" anchor="ctr"/>
            <a:lstStyle/>
            <a:p>
              <a:endParaRPr lang="en-US"/>
            </a:p>
          </p:txBody>
        </p:sp>
        <p:sp>
          <p:nvSpPr>
            <p:cNvPr id="10403" name="Line 163"/>
            <p:cNvSpPr>
              <a:spLocks noChangeShapeType="1"/>
            </p:cNvSpPr>
            <p:nvPr/>
          </p:nvSpPr>
          <p:spPr bwMode="auto">
            <a:xfrm flipH="1" flipV="1">
              <a:off x="3519" y="2916"/>
              <a:ext cx="59" cy="65"/>
            </a:xfrm>
            <a:prstGeom prst="line">
              <a:avLst/>
            </a:prstGeom>
            <a:noFill/>
            <a:ln w="12700">
              <a:solidFill>
                <a:srgbClr val="000000"/>
              </a:solidFill>
              <a:round/>
              <a:headEnd/>
              <a:tailEnd/>
            </a:ln>
            <a:effectLst/>
          </p:spPr>
          <p:txBody>
            <a:bodyPr wrap="none" anchor="ctr"/>
            <a:lstStyle/>
            <a:p>
              <a:endParaRPr lang="en-US"/>
            </a:p>
          </p:txBody>
        </p:sp>
        <p:sp>
          <p:nvSpPr>
            <p:cNvPr id="10404" name="Line 164"/>
            <p:cNvSpPr>
              <a:spLocks noChangeShapeType="1"/>
            </p:cNvSpPr>
            <p:nvPr/>
          </p:nvSpPr>
          <p:spPr bwMode="auto">
            <a:xfrm flipH="1" flipV="1">
              <a:off x="3525" y="2867"/>
              <a:ext cx="84" cy="54"/>
            </a:xfrm>
            <a:prstGeom prst="line">
              <a:avLst/>
            </a:prstGeom>
            <a:noFill/>
            <a:ln w="12700">
              <a:solidFill>
                <a:srgbClr val="000000"/>
              </a:solidFill>
              <a:round/>
              <a:headEnd/>
              <a:tailEnd/>
            </a:ln>
            <a:effectLst/>
          </p:spPr>
          <p:txBody>
            <a:bodyPr wrap="none" anchor="ctr"/>
            <a:lstStyle/>
            <a:p>
              <a:endParaRPr lang="en-US"/>
            </a:p>
          </p:txBody>
        </p:sp>
        <p:sp>
          <p:nvSpPr>
            <p:cNvPr id="10405" name="Line 165"/>
            <p:cNvSpPr>
              <a:spLocks noChangeShapeType="1"/>
            </p:cNvSpPr>
            <p:nvPr/>
          </p:nvSpPr>
          <p:spPr bwMode="auto">
            <a:xfrm flipV="1">
              <a:off x="3368" y="2827"/>
              <a:ext cx="145" cy="21"/>
            </a:xfrm>
            <a:prstGeom prst="line">
              <a:avLst/>
            </a:prstGeom>
            <a:noFill/>
            <a:ln w="12700">
              <a:solidFill>
                <a:srgbClr val="000000"/>
              </a:solidFill>
              <a:round/>
              <a:headEnd/>
              <a:tailEnd/>
            </a:ln>
            <a:effectLst/>
          </p:spPr>
          <p:txBody>
            <a:bodyPr wrap="none" anchor="ctr"/>
            <a:lstStyle/>
            <a:p>
              <a:endParaRPr lang="en-US"/>
            </a:p>
          </p:txBody>
        </p:sp>
        <p:sp>
          <p:nvSpPr>
            <p:cNvPr id="10406" name="Line 166"/>
            <p:cNvSpPr>
              <a:spLocks noChangeShapeType="1"/>
            </p:cNvSpPr>
            <p:nvPr/>
          </p:nvSpPr>
          <p:spPr bwMode="auto">
            <a:xfrm flipH="1" flipV="1">
              <a:off x="3523" y="2787"/>
              <a:ext cx="98" cy="61"/>
            </a:xfrm>
            <a:prstGeom prst="line">
              <a:avLst/>
            </a:prstGeom>
            <a:noFill/>
            <a:ln w="12700">
              <a:solidFill>
                <a:srgbClr val="000000"/>
              </a:solidFill>
              <a:round/>
              <a:headEnd/>
              <a:tailEnd/>
            </a:ln>
            <a:effectLst/>
          </p:spPr>
          <p:txBody>
            <a:bodyPr wrap="none" anchor="ctr"/>
            <a:lstStyle/>
            <a:p>
              <a:endParaRPr lang="en-US"/>
            </a:p>
          </p:txBody>
        </p:sp>
        <p:sp>
          <p:nvSpPr>
            <p:cNvPr id="10407" name="Line 167"/>
            <p:cNvSpPr>
              <a:spLocks noChangeShapeType="1"/>
            </p:cNvSpPr>
            <p:nvPr/>
          </p:nvSpPr>
          <p:spPr bwMode="auto">
            <a:xfrm flipV="1">
              <a:off x="3419" y="2739"/>
              <a:ext cx="100" cy="22"/>
            </a:xfrm>
            <a:prstGeom prst="line">
              <a:avLst/>
            </a:prstGeom>
            <a:noFill/>
            <a:ln w="12700">
              <a:solidFill>
                <a:srgbClr val="000000"/>
              </a:solidFill>
              <a:round/>
              <a:headEnd/>
              <a:tailEnd/>
            </a:ln>
            <a:effectLst/>
          </p:spPr>
          <p:txBody>
            <a:bodyPr wrap="none" anchor="ctr"/>
            <a:lstStyle/>
            <a:p>
              <a:endParaRPr lang="en-US"/>
            </a:p>
          </p:txBody>
        </p:sp>
        <p:sp>
          <p:nvSpPr>
            <p:cNvPr id="10408" name="Line 168"/>
            <p:cNvSpPr>
              <a:spLocks noChangeShapeType="1"/>
            </p:cNvSpPr>
            <p:nvPr/>
          </p:nvSpPr>
          <p:spPr bwMode="auto">
            <a:xfrm flipH="1" flipV="1">
              <a:off x="3527" y="2699"/>
              <a:ext cx="106" cy="62"/>
            </a:xfrm>
            <a:prstGeom prst="line">
              <a:avLst/>
            </a:prstGeom>
            <a:noFill/>
            <a:ln w="12700">
              <a:solidFill>
                <a:srgbClr val="000000"/>
              </a:solidFill>
              <a:round/>
              <a:headEnd/>
              <a:tailEnd/>
            </a:ln>
            <a:effectLst/>
          </p:spPr>
          <p:txBody>
            <a:bodyPr wrap="none" anchor="ctr"/>
            <a:lstStyle/>
            <a:p>
              <a:endParaRPr lang="en-US"/>
            </a:p>
          </p:txBody>
        </p:sp>
        <p:sp>
          <p:nvSpPr>
            <p:cNvPr id="10409" name="Line 169"/>
            <p:cNvSpPr>
              <a:spLocks noChangeShapeType="1"/>
            </p:cNvSpPr>
            <p:nvPr/>
          </p:nvSpPr>
          <p:spPr bwMode="auto">
            <a:xfrm flipV="1">
              <a:off x="3380" y="2641"/>
              <a:ext cx="129" cy="38"/>
            </a:xfrm>
            <a:prstGeom prst="line">
              <a:avLst/>
            </a:prstGeom>
            <a:noFill/>
            <a:ln w="12700">
              <a:solidFill>
                <a:srgbClr val="000000"/>
              </a:solidFill>
              <a:round/>
              <a:headEnd/>
              <a:tailEnd/>
            </a:ln>
            <a:effectLst/>
          </p:spPr>
          <p:txBody>
            <a:bodyPr wrap="none" anchor="ctr"/>
            <a:lstStyle/>
            <a:p>
              <a:endParaRPr lang="en-US"/>
            </a:p>
          </p:txBody>
        </p:sp>
        <p:sp>
          <p:nvSpPr>
            <p:cNvPr id="10410" name="Line 170"/>
            <p:cNvSpPr>
              <a:spLocks noChangeShapeType="1"/>
            </p:cNvSpPr>
            <p:nvPr/>
          </p:nvSpPr>
          <p:spPr bwMode="auto">
            <a:xfrm flipH="1" flipV="1">
              <a:off x="3549" y="2615"/>
              <a:ext cx="99" cy="70"/>
            </a:xfrm>
            <a:prstGeom prst="line">
              <a:avLst/>
            </a:prstGeom>
            <a:noFill/>
            <a:ln w="12700">
              <a:solidFill>
                <a:srgbClr val="000000"/>
              </a:solidFill>
              <a:round/>
              <a:headEnd/>
              <a:tailEnd/>
            </a:ln>
            <a:effectLst/>
          </p:spPr>
          <p:txBody>
            <a:bodyPr wrap="none" anchor="ctr"/>
            <a:lstStyle/>
            <a:p>
              <a:endParaRPr lang="en-US"/>
            </a:p>
          </p:txBody>
        </p:sp>
        <p:sp>
          <p:nvSpPr>
            <p:cNvPr id="10411" name="Line 171"/>
            <p:cNvSpPr>
              <a:spLocks noChangeShapeType="1"/>
            </p:cNvSpPr>
            <p:nvPr/>
          </p:nvSpPr>
          <p:spPr bwMode="auto">
            <a:xfrm flipV="1">
              <a:off x="3428" y="2566"/>
              <a:ext cx="156" cy="12"/>
            </a:xfrm>
            <a:prstGeom prst="line">
              <a:avLst/>
            </a:prstGeom>
            <a:noFill/>
            <a:ln w="12700">
              <a:solidFill>
                <a:srgbClr val="000000"/>
              </a:solidFill>
              <a:round/>
              <a:headEnd/>
              <a:tailEnd/>
            </a:ln>
            <a:effectLst/>
          </p:spPr>
          <p:txBody>
            <a:bodyPr wrap="none" anchor="ctr"/>
            <a:lstStyle/>
            <a:p>
              <a:endParaRPr lang="en-US"/>
            </a:p>
          </p:txBody>
        </p:sp>
        <p:sp>
          <p:nvSpPr>
            <p:cNvPr id="10412" name="Line 172"/>
            <p:cNvSpPr>
              <a:spLocks noChangeShapeType="1"/>
            </p:cNvSpPr>
            <p:nvPr/>
          </p:nvSpPr>
          <p:spPr bwMode="auto">
            <a:xfrm flipH="1" flipV="1">
              <a:off x="3655" y="2552"/>
              <a:ext cx="71" cy="60"/>
            </a:xfrm>
            <a:prstGeom prst="line">
              <a:avLst/>
            </a:prstGeom>
            <a:noFill/>
            <a:ln w="12700">
              <a:solidFill>
                <a:srgbClr val="000000"/>
              </a:solidFill>
              <a:round/>
              <a:headEnd/>
              <a:tailEnd/>
            </a:ln>
            <a:effectLst/>
          </p:spPr>
          <p:txBody>
            <a:bodyPr wrap="none" anchor="ctr"/>
            <a:lstStyle/>
            <a:p>
              <a:endParaRPr lang="en-US"/>
            </a:p>
          </p:txBody>
        </p:sp>
        <p:sp>
          <p:nvSpPr>
            <p:cNvPr id="10413" name="Line 173"/>
            <p:cNvSpPr>
              <a:spLocks noChangeShapeType="1"/>
            </p:cNvSpPr>
            <p:nvPr/>
          </p:nvSpPr>
          <p:spPr bwMode="auto">
            <a:xfrm>
              <a:off x="3493" y="2474"/>
              <a:ext cx="192" cy="27"/>
            </a:xfrm>
            <a:prstGeom prst="line">
              <a:avLst/>
            </a:prstGeom>
            <a:noFill/>
            <a:ln w="12700">
              <a:solidFill>
                <a:srgbClr val="000000"/>
              </a:solidFill>
              <a:round/>
              <a:headEnd/>
              <a:tailEnd/>
            </a:ln>
            <a:effectLst/>
          </p:spPr>
          <p:txBody>
            <a:bodyPr wrap="none" anchor="ctr"/>
            <a:lstStyle/>
            <a:p>
              <a:endParaRPr lang="en-US"/>
            </a:p>
          </p:txBody>
        </p:sp>
        <p:sp>
          <p:nvSpPr>
            <p:cNvPr id="10414" name="Line 174"/>
            <p:cNvSpPr>
              <a:spLocks noChangeShapeType="1"/>
            </p:cNvSpPr>
            <p:nvPr/>
          </p:nvSpPr>
          <p:spPr bwMode="auto">
            <a:xfrm flipH="1" flipV="1">
              <a:off x="3702" y="2463"/>
              <a:ext cx="113" cy="65"/>
            </a:xfrm>
            <a:prstGeom prst="line">
              <a:avLst/>
            </a:prstGeom>
            <a:noFill/>
            <a:ln w="12700">
              <a:solidFill>
                <a:srgbClr val="000000"/>
              </a:solidFill>
              <a:round/>
              <a:headEnd/>
              <a:tailEnd/>
            </a:ln>
            <a:effectLst/>
          </p:spPr>
          <p:txBody>
            <a:bodyPr wrap="none" anchor="ctr"/>
            <a:lstStyle/>
            <a:p>
              <a:endParaRPr lang="en-US"/>
            </a:p>
          </p:txBody>
        </p:sp>
        <p:sp>
          <p:nvSpPr>
            <p:cNvPr id="10415" name="Line 175"/>
            <p:cNvSpPr>
              <a:spLocks noChangeShapeType="1"/>
            </p:cNvSpPr>
            <p:nvPr/>
          </p:nvSpPr>
          <p:spPr bwMode="auto">
            <a:xfrm>
              <a:off x="3487" y="2382"/>
              <a:ext cx="204" cy="24"/>
            </a:xfrm>
            <a:prstGeom prst="line">
              <a:avLst/>
            </a:prstGeom>
            <a:noFill/>
            <a:ln w="12700">
              <a:solidFill>
                <a:srgbClr val="000000"/>
              </a:solidFill>
              <a:round/>
              <a:headEnd/>
              <a:tailEnd/>
            </a:ln>
            <a:effectLst/>
          </p:spPr>
          <p:txBody>
            <a:bodyPr wrap="none" anchor="ctr"/>
            <a:lstStyle/>
            <a:p>
              <a:endParaRPr lang="en-US"/>
            </a:p>
          </p:txBody>
        </p:sp>
        <p:sp>
          <p:nvSpPr>
            <p:cNvPr id="10416" name="Line 176"/>
            <p:cNvSpPr>
              <a:spLocks noChangeShapeType="1"/>
            </p:cNvSpPr>
            <p:nvPr/>
          </p:nvSpPr>
          <p:spPr bwMode="auto">
            <a:xfrm flipH="1" flipV="1">
              <a:off x="3753" y="2376"/>
              <a:ext cx="163" cy="68"/>
            </a:xfrm>
            <a:prstGeom prst="line">
              <a:avLst/>
            </a:prstGeom>
            <a:noFill/>
            <a:ln w="12700">
              <a:solidFill>
                <a:srgbClr val="000000"/>
              </a:solidFill>
              <a:round/>
              <a:headEnd/>
              <a:tailEnd/>
            </a:ln>
            <a:effectLst/>
          </p:spPr>
          <p:txBody>
            <a:bodyPr wrap="none" anchor="ctr"/>
            <a:lstStyle/>
            <a:p>
              <a:endParaRPr lang="en-US"/>
            </a:p>
          </p:txBody>
        </p:sp>
        <p:sp>
          <p:nvSpPr>
            <p:cNvPr id="10417" name="Line 177"/>
            <p:cNvSpPr>
              <a:spLocks noChangeShapeType="1"/>
            </p:cNvSpPr>
            <p:nvPr/>
          </p:nvSpPr>
          <p:spPr bwMode="auto">
            <a:xfrm>
              <a:off x="3520" y="2300"/>
              <a:ext cx="229" cy="24"/>
            </a:xfrm>
            <a:prstGeom prst="line">
              <a:avLst/>
            </a:prstGeom>
            <a:noFill/>
            <a:ln w="12700">
              <a:solidFill>
                <a:srgbClr val="000000"/>
              </a:solidFill>
              <a:round/>
              <a:headEnd/>
              <a:tailEnd/>
            </a:ln>
            <a:effectLst/>
          </p:spPr>
          <p:txBody>
            <a:bodyPr wrap="none" anchor="ctr"/>
            <a:lstStyle/>
            <a:p>
              <a:endParaRPr lang="en-US"/>
            </a:p>
          </p:txBody>
        </p:sp>
        <p:sp>
          <p:nvSpPr>
            <p:cNvPr id="10418" name="Line 178"/>
            <p:cNvSpPr>
              <a:spLocks noChangeShapeType="1"/>
            </p:cNvSpPr>
            <p:nvPr/>
          </p:nvSpPr>
          <p:spPr bwMode="auto">
            <a:xfrm flipH="1" flipV="1">
              <a:off x="3800" y="2285"/>
              <a:ext cx="131" cy="70"/>
            </a:xfrm>
            <a:prstGeom prst="line">
              <a:avLst/>
            </a:prstGeom>
            <a:noFill/>
            <a:ln w="12700">
              <a:solidFill>
                <a:srgbClr val="000000"/>
              </a:solidFill>
              <a:round/>
              <a:headEnd/>
              <a:tailEnd/>
            </a:ln>
            <a:effectLst/>
          </p:spPr>
          <p:txBody>
            <a:bodyPr wrap="none" anchor="ctr"/>
            <a:lstStyle/>
            <a:p>
              <a:endParaRPr lang="en-US"/>
            </a:p>
          </p:txBody>
        </p:sp>
        <p:sp>
          <p:nvSpPr>
            <p:cNvPr id="10419" name="Line 179"/>
            <p:cNvSpPr>
              <a:spLocks noChangeShapeType="1"/>
            </p:cNvSpPr>
            <p:nvPr/>
          </p:nvSpPr>
          <p:spPr bwMode="auto">
            <a:xfrm>
              <a:off x="3646" y="2212"/>
              <a:ext cx="146" cy="15"/>
            </a:xfrm>
            <a:prstGeom prst="line">
              <a:avLst/>
            </a:prstGeom>
            <a:noFill/>
            <a:ln w="12700">
              <a:solidFill>
                <a:srgbClr val="000000"/>
              </a:solidFill>
              <a:round/>
              <a:headEnd/>
              <a:tailEnd/>
            </a:ln>
            <a:effectLst/>
          </p:spPr>
          <p:txBody>
            <a:bodyPr wrap="none" anchor="ctr"/>
            <a:lstStyle/>
            <a:p>
              <a:endParaRPr lang="en-US"/>
            </a:p>
          </p:txBody>
        </p:sp>
        <p:sp>
          <p:nvSpPr>
            <p:cNvPr id="10420" name="Line 180"/>
            <p:cNvSpPr>
              <a:spLocks noChangeShapeType="1"/>
            </p:cNvSpPr>
            <p:nvPr/>
          </p:nvSpPr>
          <p:spPr bwMode="auto">
            <a:xfrm flipH="1" flipV="1">
              <a:off x="3839" y="2196"/>
              <a:ext cx="163" cy="69"/>
            </a:xfrm>
            <a:prstGeom prst="line">
              <a:avLst/>
            </a:prstGeom>
            <a:noFill/>
            <a:ln w="12700">
              <a:solidFill>
                <a:srgbClr val="000000"/>
              </a:solidFill>
              <a:round/>
              <a:headEnd/>
              <a:tailEnd/>
            </a:ln>
            <a:effectLst/>
          </p:spPr>
          <p:txBody>
            <a:bodyPr wrap="none" anchor="ctr"/>
            <a:lstStyle/>
            <a:p>
              <a:endParaRPr lang="en-US"/>
            </a:p>
          </p:txBody>
        </p:sp>
        <p:sp>
          <p:nvSpPr>
            <p:cNvPr id="10421" name="Line 181"/>
            <p:cNvSpPr>
              <a:spLocks noChangeShapeType="1"/>
            </p:cNvSpPr>
            <p:nvPr/>
          </p:nvSpPr>
          <p:spPr bwMode="auto">
            <a:xfrm>
              <a:off x="3668" y="2155"/>
              <a:ext cx="204" cy="0"/>
            </a:xfrm>
            <a:prstGeom prst="line">
              <a:avLst/>
            </a:prstGeom>
            <a:noFill/>
            <a:ln w="12700">
              <a:solidFill>
                <a:srgbClr val="000000"/>
              </a:solidFill>
              <a:round/>
              <a:headEnd/>
              <a:tailEnd/>
            </a:ln>
            <a:effectLst/>
          </p:spPr>
          <p:txBody>
            <a:bodyPr wrap="none" anchor="ctr"/>
            <a:lstStyle/>
            <a:p>
              <a:endParaRPr lang="en-US"/>
            </a:p>
          </p:txBody>
        </p:sp>
        <p:sp>
          <p:nvSpPr>
            <p:cNvPr id="10422" name="Line 182"/>
            <p:cNvSpPr>
              <a:spLocks noChangeShapeType="1"/>
            </p:cNvSpPr>
            <p:nvPr/>
          </p:nvSpPr>
          <p:spPr bwMode="auto">
            <a:xfrm>
              <a:off x="3675" y="2073"/>
              <a:ext cx="194" cy="32"/>
            </a:xfrm>
            <a:prstGeom prst="line">
              <a:avLst/>
            </a:prstGeom>
            <a:noFill/>
            <a:ln w="12700">
              <a:solidFill>
                <a:srgbClr val="000000"/>
              </a:solidFill>
              <a:round/>
              <a:headEnd/>
              <a:tailEnd/>
            </a:ln>
            <a:effectLst/>
          </p:spPr>
          <p:txBody>
            <a:bodyPr wrap="none" anchor="ctr"/>
            <a:lstStyle/>
            <a:p>
              <a:endParaRPr lang="en-US"/>
            </a:p>
          </p:txBody>
        </p:sp>
        <p:sp>
          <p:nvSpPr>
            <p:cNvPr id="10423" name="Line 183"/>
            <p:cNvSpPr>
              <a:spLocks noChangeShapeType="1"/>
            </p:cNvSpPr>
            <p:nvPr/>
          </p:nvSpPr>
          <p:spPr bwMode="auto">
            <a:xfrm flipH="1" flipV="1">
              <a:off x="3964" y="2084"/>
              <a:ext cx="104" cy="91"/>
            </a:xfrm>
            <a:prstGeom prst="line">
              <a:avLst/>
            </a:prstGeom>
            <a:noFill/>
            <a:ln w="12700">
              <a:solidFill>
                <a:srgbClr val="000000"/>
              </a:solidFill>
              <a:round/>
              <a:headEnd/>
              <a:tailEnd/>
            </a:ln>
            <a:effectLst/>
          </p:spPr>
          <p:txBody>
            <a:bodyPr wrap="none" anchor="ctr"/>
            <a:lstStyle/>
            <a:p>
              <a:endParaRPr lang="en-US"/>
            </a:p>
          </p:txBody>
        </p:sp>
        <p:sp>
          <p:nvSpPr>
            <p:cNvPr id="10424" name="Line 184"/>
            <p:cNvSpPr>
              <a:spLocks noChangeShapeType="1"/>
            </p:cNvSpPr>
            <p:nvPr/>
          </p:nvSpPr>
          <p:spPr bwMode="auto">
            <a:xfrm>
              <a:off x="3681" y="2000"/>
              <a:ext cx="364" cy="21"/>
            </a:xfrm>
            <a:prstGeom prst="line">
              <a:avLst/>
            </a:prstGeom>
            <a:noFill/>
            <a:ln w="12700">
              <a:solidFill>
                <a:srgbClr val="000000"/>
              </a:solidFill>
              <a:round/>
              <a:headEnd/>
              <a:tailEnd/>
            </a:ln>
            <a:effectLst/>
          </p:spPr>
          <p:txBody>
            <a:bodyPr wrap="none" anchor="ctr"/>
            <a:lstStyle/>
            <a:p>
              <a:endParaRPr lang="en-US"/>
            </a:p>
          </p:txBody>
        </p:sp>
        <p:sp>
          <p:nvSpPr>
            <p:cNvPr id="10425" name="Line 185"/>
            <p:cNvSpPr>
              <a:spLocks noChangeShapeType="1"/>
            </p:cNvSpPr>
            <p:nvPr/>
          </p:nvSpPr>
          <p:spPr bwMode="auto">
            <a:xfrm flipH="1" flipV="1">
              <a:off x="4134" y="2002"/>
              <a:ext cx="47" cy="103"/>
            </a:xfrm>
            <a:prstGeom prst="line">
              <a:avLst/>
            </a:prstGeom>
            <a:noFill/>
            <a:ln w="12700">
              <a:solidFill>
                <a:srgbClr val="000000"/>
              </a:solidFill>
              <a:round/>
              <a:headEnd/>
              <a:tailEnd/>
            </a:ln>
            <a:effectLst/>
          </p:spPr>
          <p:txBody>
            <a:bodyPr wrap="none" anchor="ctr"/>
            <a:lstStyle/>
            <a:p>
              <a:endParaRPr lang="en-US"/>
            </a:p>
          </p:txBody>
        </p:sp>
        <p:sp>
          <p:nvSpPr>
            <p:cNvPr id="10426" name="Line 186"/>
            <p:cNvSpPr>
              <a:spLocks noChangeShapeType="1"/>
            </p:cNvSpPr>
            <p:nvPr/>
          </p:nvSpPr>
          <p:spPr bwMode="auto">
            <a:xfrm flipV="1">
              <a:off x="4038" y="1938"/>
              <a:ext cx="87" cy="32"/>
            </a:xfrm>
            <a:prstGeom prst="line">
              <a:avLst/>
            </a:prstGeom>
            <a:noFill/>
            <a:ln w="12700">
              <a:solidFill>
                <a:srgbClr val="000000"/>
              </a:solidFill>
              <a:round/>
              <a:headEnd/>
              <a:tailEnd/>
            </a:ln>
            <a:effectLst/>
          </p:spPr>
          <p:txBody>
            <a:bodyPr wrap="none" anchor="ctr"/>
            <a:lstStyle/>
            <a:p>
              <a:endParaRPr lang="en-US"/>
            </a:p>
          </p:txBody>
        </p:sp>
        <p:sp>
          <p:nvSpPr>
            <p:cNvPr id="10427" name="Line 187"/>
            <p:cNvSpPr>
              <a:spLocks noChangeShapeType="1"/>
            </p:cNvSpPr>
            <p:nvPr/>
          </p:nvSpPr>
          <p:spPr bwMode="auto">
            <a:xfrm flipV="1">
              <a:off x="3609" y="1893"/>
              <a:ext cx="518" cy="9"/>
            </a:xfrm>
            <a:prstGeom prst="line">
              <a:avLst/>
            </a:prstGeom>
            <a:noFill/>
            <a:ln w="12700">
              <a:solidFill>
                <a:srgbClr val="000000"/>
              </a:solidFill>
              <a:round/>
              <a:headEnd/>
              <a:tailEnd/>
            </a:ln>
            <a:effectLst/>
          </p:spPr>
          <p:txBody>
            <a:bodyPr wrap="none" anchor="ctr"/>
            <a:lstStyle/>
            <a:p>
              <a:endParaRPr lang="en-US"/>
            </a:p>
          </p:txBody>
        </p:sp>
        <p:sp>
          <p:nvSpPr>
            <p:cNvPr id="10428" name="Line 188"/>
            <p:cNvSpPr>
              <a:spLocks noChangeShapeType="1"/>
            </p:cNvSpPr>
            <p:nvPr/>
          </p:nvSpPr>
          <p:spPr bwMode="auto">
            <a:xfrm>
              <a:off x="3972" y="1855"/>
              <a:ext cx="213" cy="0"/>
            </a:xfrm>
            <a:prstGeom prst="line">
              <a:avLst/>
            </a:prstGeom>
            <a:noFill/>
            <a:ln w="12700">
              <a:solidFill>
                <a:srgbClr val="000000"/>
              </a:solidFill>
              <a:round/>
              <a:headEnd/>
              <a:tailEnd/>
            </a:ln>
            <a:effectLst/>
          </p:spPr>
          <p:txBody>
            <a:bodyPr wrap="none" anchor="ctr"/>
            <a:lstStyle/>
            <a:p>
              <a:endParaRPr lang="en-US"/>
            </a:p>
          </p:txBody>
        </p:sp>
        <p:sp>
          <p:nvSpPr>
            <p:cNvPr id="10429" name="Line 189"/>
            <p:cNvSpPr>
              <a:spLocks noChangeShapeType="1"/>
            </p:cNvSpPr>
            <p:nvPr/>
          </p:nvSpPr>
          <p:spPr bwMode="auto">
            <a:xfrm flipV="1">
              <a:off x="3654" y="1803"/>
              <a:ext cx="568" cy="10"/>
            </a:xfrm>
            <a:prstGeom prst="line">
              <a:avLst/>
            </a:prstGeom>
            <a:noFill/>
            <a:ln w="12700">
              <a:solidFill>
                <a:srgbClr val="000000"/>
              </a:solidFill>
              <a:round/>
              <a:headEnd/>
              <a:tailEnd/>
            </a:ln>
            <a:effectLst/>
          </p:spPr>
          <p:txBody>
            <a:bodyPr wrap="none" anchor="ctr"/>
            <a:lstStyle/>
            <a:p>
              <a:endParaRPr lang="en-US"/>
            </a:p>
          </p:txBody>
        </p:sp>
        <p:sp>
          <p:nvSpPr>
            <p:cNvPr id="10430" name="Line 190"/>
            <p:cNvSpPr>
              <a:spLocks noChangeShapeType="1"/>
            </p:cNvSpPr>
            <p:nvPr/>
          </p:nvSpPr>
          <p:spPr bwMode="auto">
            <a:xfrm flipV="1">
              <a:off x="4050" y="1760"/>
              <a:ext cx="173" cy="9"/>
            </a:xfrm>
            <a:prstGeom prst="line">
              <a:avLst/>
            </a:prstGeom>
            <a:noFill/>
            <a:ln w="12700">
              <a:solidFill>
                <a:srgbClr val="000000"/>
              </a:solidFill>
              <a:round/>
              <a:headEnd/>
              <a:tailEnd/>
            </a:ln>
            <a:effectLst/>
          </p:spPr>
          <p:txBody>
            <a:bodyPr wrap="none" anchor="ctr"/>
            <a:lstStyle/>
            <a:p>
              <a:endParaRPr lang="en-US"/>
            </a:p>
          </p:txBody>
        </p:sp>
        <p:sp>
          <p:nvSpPr>
            <p:cNvPr id="10431" name="Line 191"/>
            <p:cNvSpPr>
              <a:spLocks noChangeShapeType="1"/>
            </p:cNvSpPr>
            <p:nvPr/>
          </p:nvSpPr>
          <p:spPr bwMode="auto">
            <a:xfrm>
              <a:off x="3645" y="1717"/>
              <a:ext cx="577" cy="0"/>
            </a:xfrm>
            <a:prstGeom prst="line">
              <a:avLst/>
            </a:prstGeom>
            <a:noFill/>
            <a:ln w="12700">
              <a:solidFill>
                <a:srgbClr val="000000"/>
              </a:solidFill>
              <a:round/>
              <a:headEnd/>
              <a:tailEnd/>
            </a:ln>
            <a:effectLst/>
          </p:spPr>
          <p:txBody>
            <a:bodyPr wrap="none" anchor="ctr"/>
            <a:lstStyle/>
            <a:p>
              <a:endParaRPr lang="en-US"/>
            </a:p>
          </p:txBody>
        </p:sp>
        <p:sp>
          <p:nvSpPr>
            <p:cNvPr id="10432" name="Line 192"/>
            <p:cNvSpPr>
              <a:spLocks noChangeShapeType="1"/>
            </p:cNvSpPr>
            <p:nvPr/>
          </p:nvSpPr>
          <p:spPr bwMode="auto">
            <a:xfrm>
              <a:off x="4050" y="1676"/>
              <a:ext cx="172" cy="0"/>
            </a:xfrm>
            <a:prstGeom prst="line">
              <a:avLst/>
            </a:prstGeom>
            <a:noFill/>
            <a:ln w="12700">
              <a:solidFill>
                <a:srgbClr val="000000"/>
              </a:solidFill>
              <a:round/>
              <a:headEnd/>
              <a:tailEnd/>
            </a:ln>
            <a:effectLst/>
          </p:spPr>
          <p:txBody>
            <a:bodyPr wrap="none" anchor="ctr"/>
            <a:lstStyle/>
            <a:p>
              <a:endParaRPr lang="en-US"/>
            </a:p>
          </p:txBody>
        </p:sp>
        <p:sp>
          <p:nvSpPr>
            <p:cNvPr id="10433" name="Line 193"/>
            <p:cNvSpPr>
              <a:spLocks noChangeShapeType="1"/>
            </p:cNvSpPr>
            <p:nvPr/>
          </p:nvSpPr>
          <p:spPr bwMode="auto">
            <a:xfrm>
              <a:off x="3645" y="1627"/>
              <a:ext cx="577" cy="0"/>
            </a:xfrm>
            <a:prstGeom prst="line">
              <a:avLst/>
            </a:prstGeom>
            <a:noFill/>
            <a:ln w="12700">
              <a:solidFill>
                <a:srgbClr val="000000"/>
              </a:solidFill>
              <a:round/>
              <a:headEnd/>
              <a:tailEnd/>
            </a:ln>
            <a:effectLst/>
          </p:spPr>
          <p:txBody>
            <a:bodyPr wrap="none" anchor="ctr"/>
            <a:lstStyle/>
            <a:p>
              <a:endParaRPr lang="en-US"/>
            </a:p>
          </p:txBody>
        </p:sp>
        <p:sp>
          <p:nvSpPr>
            <p:cNvPr id="10434" name="Line 194"/>
            <p:cNvSpPr>
              <a:spLocks noChangeShapeType="1"/>
            </p:cNvSpPr>
            <p:nvPr/>
          </p:nvSpPr>
          <p:spPr bwMode="auto">
            <a:xfrm>
              <a:off x="4050" y="1579"/>
              <a:ext cx="168" cy="0"/>
            </a:xfrm>
            <a:prstGeom prst="line">
              <a:avLst/>
            </a:prstGeom>
            <a:noFill/>
            <a:ln w="12700">
              <a:solidFill>
                <a:srgbClr val="000000"/>
              </a:solidFill>
              <a:round/>
              <a:headEnd/>
              <a:tailEnd/>
            </a:ln>
            <a:effectLst/>
          </p:spPr>
          <p:txBody>
            <a:bodyPr wrap="none" anchor="ctr"/>
            <a:lstStyle/>
            <a:p>
              <a:endParaRPr lang="en-US"/>
            </a:p>
          </p:txBody>
        </p:sp>
        <p:sp>
          <p:nvSpPr>
            <p:cNvPr id="10435" name="Line 195"/>
            <p:cNvSpPr>
              <a:spLocks noChangeShapeType="1"/>
            </p:cNvSpPr>
            <p:nvPr/>
          </p:nvSpPr>
          <p:spPr bwMode="auto">
            <a:xfrm>
              <a:off x="3645" y="1532"/>
              <a:ext cx="572" cy="0"/>
            </a:xfrm>
            <a:prstGeom prst="line">
              <a:avLst/>
            </a:prstGeom>
            <a:noFill/>
            <a:ln w="12700">
              <a:solidFill>
                <a:srgbClr val="000000"/>
              </a:solidFill>
              <a:round/>
              <a:headEnd/>
              <a:tailEnd/>
            </a:ln>
            <a:effectLst/>
          </p:spPr>
          <p:txBody>
            <a:bodyPr wrap="none" anchor="ctr"/>
            <a:lstStyle/>
            <a:p>
              <a:endParaRPr lang="en-US"/>
            </a:p>
          </p:txBody>
        </p:sp>
        <p:sp>
          <p:nvSpPr>
            <p:cNvPr id="10436" name="Line 196"/>
            <p:cNvSpPr>
              <a:spLocks noChangeShapeType="1"/>
            </p:cNvSpPr>
            <p:nvPr/>
          </p:nvSpPr>
          <p:spPr bwMode="auto">
            <a:xfrm>
              <a:off x="4050" y="1489"/>
              <a:ext cx="174" cy="0"/>
            </a:xfrm>
            <a:prstGeom prst="line">
              <a:avLst/>
            </a:prstGeom>
            <a:noFill/>
            <a:ln w="12700">
              <a:solidFill>
                <a:srgbClr val="000000"/>
              </a:solidFill>
              <a:round/>
              <a:headEnd/>
              <a:tailEnd/>
            </a:ln>
            <a:effectLst/>
          </p:spPr>
          <p:txBody>
            <a:bodyPr wrap="none" anchor="ctr"/>
            <a:lstStyle/>
            <a:p>
              <a:endParaRPr lang="en-US"/>
            </a:p>
          </p:txBody>
        </p:sp>
        <p:sp>
          <p:nvSpPr>
            <p:cNvPr id="10437" name="Line 197"/>
            <p:cNvSpPr>
              <a:spLocks noChangeShapeType="1"/>
            </p:cNvSpPr>
            <p:nvPr/>
          </p:nvSpPr>
          <p:spPr bwMode="auto">
            <a:xfrm>
              <a:off x="3645" y="1443"/>
              <a:ext cx="579" cy="0"/>
            </a:xfrm>
            <a:prstGeom prst="line">
              <a:avLst/>
            </a:prstGeom>
            <a:noFill/>
            <a:ln w="12700">
              <a:solidFill>
                <a:srgbClr val="000000"/>
              </a:solidFill>
              <a:round/>
              <a:headEnd/>
              <a:tailEnd/>
            </a:ln>
            <a:effectLst/>
          </p:spPr>
          <p:txBody>
            <a:bodyPr wrap="none" anchor="ctr"/>
            <a:lstStyle/>
            <a:p>
              <a:endParaRPr lang="en-US"/>
            </a:p>
          </p:txBody>
        </p:sp>
        <p:sp>
          <p:nvSpPr>
            <p:cNvPr id="10438" name="Line 198"/>
            <p:cNvSpPr>
              <a:spLocks noChangeShapeType="1"/>
            </p:cNvSpPr>
            <p:nvPr/>
          </p:nvSpPr>
          <p:spPr bwMode="auto">
            <a:xfrm>
              <a:off x="4050" y="1400"/>
              <a:ext cx="171" cy="0"/>
            </a:xfrm>
            <a:prstGeom prst="line">
              <a:avLst/>
            </a:prstGeom>
            <a:noFill/>
            <a:ln w="12700">
              <a:solidFill>
                <a:srgbClr val="000000"/>
              </a:solidFill>
              <a:round/>
              <a:headEnd/>
              <a:tailEnd/>
            </a:ln>
            <a:effectLst/>
          </p:spPr>
          <p:txBody>
            <a:bodyPr wrap="none" anchor="ctr"/>
            <a:lstStyle/>
            <a:p>
              <a:endParaRPr lang="en-US"/>
            </a:p>
          </p:txBody>
        </p:sp>
        <p:sp>
          <p:nvSpPr>
            <p:cNvPr id="10439" name="Line 199"/>
            <p:cNvSpPr>
              <a:spLocks noChangeShapeType="1"/>
            </p:cNvSpPr>
            <p:nvPr/>
          </p:nvSpPr>
          <p:spPr bwMode="auto">
            <a:xfrm>
              <a:off x="3696" y="1348"/>
              <a:ext cx="525" cy="0"/>
            </a:xfrm>
            <a:prstGeom prst="line">
              <a:avLst/>
            </a:prstGeom>
            <a:noFill/>
            <a:ln w="12700">
              <a:solidFill>
                <a:srgbClr val="000000"/>
              </a:solidFill>
              <a:round/>
              <a:headEnd/>
              <a:tailEnd/>
            </a:ln>
            <a:effectLst/>
          </p:spPr>
          <p:txBody>
            <a:bodyPr wrap="none" anchor="ctr"/>
            <a:lstStyle/>
            <a:p>
              <a:endParaRPr lang="en-US"/>
            </a:p>
          </p:txBody>
        </p:sp>
        <p:sp>
          <p:nvSpPr>
            <p:cNvPr id="10440" name="Line 200"/>
            <p:cNvSpPr>
              <a:spLocks noChangeShapeType="1"/>
            </p:cNvSpPr>
            <p:nvPr/>
          </p:nvSpPr>
          <p:spPr bwMode="auto">
            <a:xfrm flipV="1">
              <a:off x="4057" y="1301"/>
              <a:ext cx="161" cy="9"/>
            </a:xfrm>
            <a:prstGeom prst="line">
              <a:avLst/>
            </a:prstGeom>
            <a:noFill/>
            <a:ln w="12700">
              <a:solidFill>
                <a:srgbClr val="000000"/>
              </a:solidFill>
              <a:round/>
              <a:headEnd/>
              <a:tailEnd/>
            </a:ln>
            <a:effectLst/>
          </p:spPr>
          <p:txBody>
            <a:bodyPr wrap="none" anchor="ctr"/>
            <a:lstStyle/>
            <a:p>
              <a:endParaRPr lang="en-US"/>
            </a:p>
          </p:txBody>
        </p:sp>
        <p:sp>
          <p:nvSpPr>
            <p:cNvPr id="10441" name="Line 201"/>
            <p:cNvSpPr>
              <a:spLocks noChangeShapeType="1"/>
            </p:cNvSpPr>
            <p:nvPr/>
          </p:nvSpPr>
          <p:spPr bwMode="auto">
            <a:xfrm>
              <a:off x="3643" y="1253"/>
              <a:ext cx="570" cy="0"/>
            </a:xfrm>
            <a:prstGeom prst="line">
              <a:avLst/>
            </a:prstGeom>
            <a:noFill/>
            <a:ln w="12700">
              <a:solidFill>
                <a:srgbClr val="000000"/>
              </a:solidFill>
              <a:round/>
              <a:headEnd/>
              <a:tailEnd/>
            </a:ln>
            <a:effectLst/>
          </p:spPr>
          <p:txBody>
            <a:bodyPr wrap="none" anchor="ctr"/>
            <a:lstStyle/>
            <a:p>
              <a:endParaRPr lang="en-US"/>
            </a:p>
          </p:txBody>
        </p:sp>
        <p:sp>
          <p:nvSpPr>
            <p:cNvPr id="10442" name="Line 202"/>
            <p:cNvSpPr>
              <a:spLocks noChangeShapeType="1"/>
            </p:cNvSpPr>
            <p:nvPr/>
          </p:nvSpPr>
          <p:spPr bwMode="auto">
            <a:xfrm>
              <a:off x="4077" y="1219"/>
              <a:ext cx="139" cy="0"/>
            </a:xfrm>
            <a:prstGeom prst="line">
              <a:avLst/>
            </a:prstGeom>
            <a:noFill/>
            <a:ln w="12700">
              <a:solidFill>
                <a:srgbClr val="000000"/>
              </a:solidFill>
              <a:round/>
              <a:headEnd/>
              <a:tailEnd/>
            </a:ln>
            <a:effectLst/>
          </p:spPr>
          <p:txBody>
            <a:bodyPr wrap="none" anchor="ctr"/>
            <a:lstStyle/>
            <a:p>
              <a:endParaRPr lang="en-US"/>
            </a:p>
          </p:txBody>
        </p:sp>
        <p:sp>
          <p:nvSpPr>
            <p:cNvPr id="10443" name="Line 203"/>
            <p:cNvSpPr>
              <a:spLocks noChangeShapeType="1"/>
            </p:cNvSpPr>
            <p:nvPr/>
          </p:nvSpPr>
          <p:spPr bwMode="auto">
            <a:xfrm>
              <a:off x="3630" y="1169"/>
              <a:ext cx="640" cy="0"/>
            </a:xfrm>
            <a:prstGeom prst="line">
              <a:avLst/>
            </a:prstGeom>
            <a:noFill/>
            <a:ln w="12700">
              <a:solidFill>
                <a:srgbClr val="000000"/>
              </a:solidFill>
              <a:round/>
              <a:headEnd/>
              <a:tailEnd/>
            </a:ln>
            <a:effectLst/>
          </p:spPr>
          <p:txBody>
            <a:bodyPr wrap="none" anchor="ctr"/>
            <a:lstStyle/>
            <a:p>
              <a:endParaRPr lang="en-US"/>
            </a:p>
          </p:txBody>
        </p:sp>
        <p:sp>
          <p:nvSpPr>
            <p:cNvPr id="10444" name="Line 204"/>
            <p:cNvSpPr>
              <a:spLocks noChangeShapeType="1"/>
            </p:cNvSpPr>
            <p:nvPr/>
          </p:nvSpPr>
          <p:spPr bwMode="auto">
            <a:xfrm flipV="1">
              <a:off x="4040" y="1125"/>
              <a:ext cx="265" cy="10"/>
            </a:xfrm>
            <a:prstGeom prst="line">
              <a:avLst/>
            </a:prstGeom>
            <a:noFill/>
            <a:ln w="12700">
              <a:solidFill>
                <a:srgbClr val="000000"/>
              </a:solidFill>
              <a:round/>
              <a:headEnd/>
              <a:tailEnd/>
            </a:ln>
            <a:effectLst/>
          </p:spPr>
          <p:txBody>
            <a:bodyPr wrap="none" anchor="ctr"/>
            <a:lstStyle/>
            <a:p>
              <a:endParaRPr lang="en-US"/>
            </a:p>
          </p:txBody>
        </p:sp>
        <p:sp>
          <p:nvSpPr>
            <p:cNvPr id="10445" name="Line 205"/>
            <p:cNvSpPr>
              <a:spLocks noChangeShapeType="1"/>
            </p:cNvSpPr>
            <p:nvPr/>
          </p:nvSpPr>
          <p:spPr bwMode="auto">
            <a:xfrm flipV="1">
              <a:off x="3669" y="1082"/>
              <a:ext cx="637" cy="10"/>
            </a:xfrm>
            <a:prstGeom prst="line">
              <a:avLst/>
            </a:prstGeom>
            <a:noFill/>
            <a:ln w="12700">
              <a:solidFill>
                <a:srgbClr val="000000"/>
              </a:solidFill>
              <a:round/>
              <a:headEnd/>
              <a:tailEnd/>
            </a:ln>
            <a:effectLst/>
          </p:spPr>
          <p:txBody>
            <a:bodyPr wrap="none" anchor="ctr"/>
            <a:lstStyle/>
            <a:p>
              <a:endParaRPr lang="en-US"/>
            </a:p>
          </p:txBody>
        </p:sp>
        <p:sp>
          <p:nvSpPr>
            <p:cNvPr id="10446" name="Line 206"/>
            <p:cNvSpPr>
              <a:spLocks noChangeShapeType="1"/>
            </p:cNvSpPr>
            <p:nvPr/>
          </p:nvSpPr>
          <p:spPr bwMode="auto">
            <a:xfrm>
              <a:off x="4139" y="1053"/>
              <a:ext cx="169" cy="0"/>
            </a:xfrm>
            <a:prstGeom prst="line">
              <a:avLst/>
            </a:prstGeom>
            <a:noFill/>
            <a:ln w="12700">
              <a:solidFill>
                <a:srgbClr val="000000"/>
              </a:solidFill>
              <a:round/>
              <a:headEnd/>
              <a:tailEnd/>
            </a:ln>
            <a:effectLst/>
          </p:spPr>
          <p:txBody>
            <a:bodyPr wrap="none" anchor="ctr"/>
            <a:lstStyle/>
            <a:p>
              <a:endParaRPr lang="en-US"/>
            </a:p>
          </p:txBody>
        </p:sp>
        <p:sp>
          <p:nvSpPr>
            <p:cNvPr id="10447" name="Line 207"/>
            <p:cNvSpPr>
              <a:spLocks noChangeShapeType="1"/>
            </p:cNvSpPr>
            <p:nvPr/>
          </p:nvSpPr>
          <p:spPr bwMode="auto">
            <a:xfrm flipV="1">
              <a:off x="3676" y="1009"/>
              <a:ext cx="629" cy="9"/>
            </a:xfrm>
            <a:prstGeom prst="line">
              <a:avLst/>
            </a:prstGeom>
            <a:noFill/>
            <a:ln w="12700">
              <a:solidFill>
                <a:srgbClr val="000000"/>
              </a:solidFill>
              <a:round/>
              <a:headEnd/>
              <a:tailEnd/>
            </a:ln>
            <a:effectLst/>
          </p:spPr>
          <p:txBody>
            <a:bodyPr wrap="none" anchor="ctr"/>
            <a:lstStyle/>
            <a:p>
              <a:endParaRPr lang="en-US"/>
            </a:p>
          </p:txBody>
        </p:sp>
        <p:sp>
          <p:nvSpPr>
            <p:cNvPr id="10448" name="Line 208"/>
            <p:cNvSpPr>
              <a:spLocks noChangeShapeType="1"/>
            </p:cNvSpPr>
            <p:nvPr/>
          </p:nvSpPr>
          <p:spPr bwMode="auto">
            <a:xfrm>
              <a:off x="4142" y="963"/>
              <a:ext cx="163" cy="1"/>
            </a:xfrm>
            <a:prstGeom prst="line">
              <a:avLst/>
            </a:prstGeom>
            <a:noFill/>
            <a:ln w="12700">
              <a:solidFill>
                <a:srgbClr val="000000"/>
              </a:solidFill>
              <a:round/>
              <a:headEnd/>
              <a:tailEnd/>
            </a:ln>
            <a:effectLst/>
          </p:spPr>
          <p:txBody>
            <a:bodyPr wrap="none" anchor="ctr"/>
            <a:lstStyle/>
            <a:p>
              <a:endParaRPr lang="en-US"/>
            </a:p>
          </p:txBody>
        </p:sp>
        <p:sp>
          <p:nvSpPr>
            <p:cNvPr id="10449" name="Line 209"/>
            <p:cNvSpPr>
              <a:spLocks noChangeShapeType="1"/>
            </p:cNvSpPr>
            <p:nvPr/>
          </p:nvSpPr>
          <p:spPr bwMode="auto">
            <a:xfrm>
              <a:off x="3670" y="917"/>
              <a:ext cx="638" cy="0"/>
            </a:xfrm>
            <a:prstGeom prst="line">
              <a:avLst/>
            </a:prstGeom>
            <a:noFill/>
            <a:ln w="12700">
              <a:solidFill>
                <a:srgbClr val="000000"/>
              </a:solidFill>
              <a:round/>
              <a:headEnd/>
              <a:tailEnd/>
            </a:ln>
            <a:effectLst/>
          </p:spPr>
          <p:txBody>
            <a:bodyPr wrap="none" anchor="ctr"/>
            <a:lstStyle/>
            <a:p>
              <a:endParaRPr lang="en-US"/>
            </a:p>
          </p:txBody>
        </p:sp>
        <p:sp>
          <p:nvSpPr>
            <p:cNvPr id="10450" name="Freeform 210"/>
            <p:cNvSpPr>
              <a:spLocks/>
            </p:cNvSpPr>
            <p:nvPr/>
          </p:nvSpPr>
          <p:spPr bwMode="auto">
            <a:xfrm>
              <a:off x="4308" y="909"/>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51" name="Line 211"/>
            <p:cNvSpPr>
              <a:spLocks noChangeShapeType="1"/>
            </p:cNvSpPr>
            <p:nvPr/>
          </p:nvSpPr>
          <p:spPr bwMode="auto">
            <a:xfrm>
              <a:off x="4133" y="876"/>
              <a:ext cx="175" cy="0"/>
            </a:xfrm>
            <a:prstGeom prst="line">
              <a:avLst/>
            </a:prstGeom>
            <a:noFill/>
            <a:ln w="12700">
              <a:solidFill>
                <a:srgbClr val="000000"/>
              </a:solidFill>
              <a:round/>
              <a:headEnd/>
              <a:tailEnd/>
            </a:ln>
            <a:effectLst/>
          </p:spPr>
          <p:txBody>
            <a:bodyPr wrap="none" anchor="ctr"/>
            <a:lstStyle/>
            <a:p>
              <a:endParaRPr lang="en-US"/>
            </a:p>
          </p:txBody>
        </p:sp>
        <p:sp>
          <p:nvSpPr>
            <p:cNvPr id="10452" name="Line 212"/>
            <p:cNvSpPr>
              <a:spLocks noChangeShapeType="1"/>
            </p:cNvSpPr>
            <p:nvPr/>
          </p:nvSpPr>
          <p:spPr bwMode="auto">
            <a:xfrm>
              <a:off x="4316" y="789"/>
              <a:ext cx="0" cy="124"/>
            </a:xfrm>
            <a:prstGeom prst="line">
              <a:avLst/>
            </a:prstGeom>
            <a:noFill/>
            <a:ln w="12700">
              <a:solidFill>
                <a:srgbClr val="000000"/>
              </a:solidFill>
              <a:round/>
              <a:headEnd/>
              <a:tailEnd/>
            </a:ln>
            <a:effectLst/>
          </p:spPr>
          <p:txBody>
            <a:bodyPr wrap="none" anchor="ctr"/>
            <a:lstStyle/>
            <a:p>
              <a:endParaRPr lang="en-US"/>
            </a:p>
          </p:txBody>
        </p:sp>
        <p:sp>
          <p:nvSpPr>
            <p:cNvPr id="10453" name="Freeform 213"/>
            <p:cNvSpPr>
              <a:spLocks/>
            </p:cNvSpPr>
            <p:nvPr/>
          </p:nvSpPr>
          <p:spPr bwMode="auto">
            <a:xfrm>
              <a:off x="4308" y="909"/>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54" name="Freeform 214"/>
            <p:cNvSpPr>
              <a:spLocks/>
            </p:cNvSpPr>
            <p:nvPr/>
          </p:nvSpPr>
          <p:spPr bwMode="auto">
            <a:xfrm>
              <a:off x="4308" y="871"/>
              <a:ext cx="7" cy="8"/>
            </a:xfrm>
            <a:custGeom>
              <a:avLst/>
              <a:gdLst/>
              <a:ahLst/>
              <a:cxnLst>
                <a:cxn ang="0">
                  <a:pos x="0" y="2"/>
                </a:cxn>
                <a:cxn ang="0">
                  <a:pos x="3" y="7"/>
                </a:cxn>
                <a:cxn ang="0">
                  <a:pos x="6" y="2"/>
                </a:cxn>
                <a:cxn ang="0">
                  <a:pos x="3" y="0"/>
                </a:cxn>
                <a:cxn ang="0">
                  <a:pos x="0" y="2"/>
                </a:cxn>
              </a:cxnLst>
              <a:rect l="0" t="0" r="r" b="b"/>
              <a:pathLst>
                <a:path w="7" h="8">
                  <a:moveTo>
                    <a:pt x="0" y="2"/>
                  </a:moveTo>
                  <a:lnTo>
                    <a:pt x="3" y="7"/>
                  </a:lnTo>
                  <a:lnTo>
                    <a:pt x="6" y="2"/>
                  </a:lnTo>
                  <a:lnTo>
                    <a:pt x="3" y="0"/>
                  </a:lnTo>
                  <a:lnTo>
                    <a:pt x="0" y="2"/>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55" name="Line 215"/>
            <p:cNvSpPr>
              <a:spLocks noChangeShapeType="1"/>
            </p:cNvSpPr>
            <p:nvPr/>
          </p:nvSpPr>
          <p:spPr bwMode="auto">
            <a:xfrm>
              <a:off x="333" y="850"/>
              <a:ext cx="32" cy="0"/>
            </a:xfrm>
            <a:prstGeom prst="line">
              <a:avLst/>
            </a:prstGeom>
            <a:noFill/>
            <a:ln w="25400">
              <a:solidFill>
                <a:srgbClr val="000000"/>
              </a:solidFill>
              <a:round/>
              <a:headEnd/>
              <a:tailEnd/>
            </a:ln>
            <a:effectLst/>
          </p:spPr>
          <p:txBody>
            <a:bodyPr wrap="none" anchor="ctr"/>
            <a:lstStyle/>
            <a:p>
              <a:endParaRPr lang="en-US"/>
            </a:p>
          </p:txBody>
        </p:sp>
        <p:sp>
          <p:nvSpPr>
            <p:cNvPr id="10456" name="Line 216"/>
            <p:cNvSpPr>
              <a:spLocks noChangeShapeType="1"/>
            </p:cNvSpPr>
            <p:nvPr/>
          </p:nvSpPr>
          <p:spPr bwMode="auto">
            <a:xfrm>
              <a:off x="333" y="766"/>
              <a:ext cx="32" cy="0"/>
            </a:xfrm>
            <a:prstGeom prst="line">
              <a:avLst/>
            </a:prstGeom>
            <a:noFill/>
            <a:ln w="25400">
              <a:solidFill>
                <a:srgbClr val="000000"/>
              </a:solidFill>
              <a:round/>
              <a:headEnd/>
              <a:tailEnd/>
            </a:ln>
            <a:effectLst/>
          </p:spPr>
          <p:txBody>
            <a:bodyPr wrap="none" anchor="ctr"/>
            <a:lstStyle/>
            <a:p>
              <a:endParaRPr lang="en-US"/>
            </a:p>
          </p:txBody>
        </p:sp>
        <p:sp>
          <p:nvSpPr>
            <p:cNvPr id="10457" name="Line 217"/>
            <p:cNvSpPr>
              <a:spLocks noChangeShapeType="1"/>
            </p:cNvSpPr>
            <p:nvPr/>
          </p:nvSpPr>
          <p:spPr bwMode="auto">
            <a:xfrm flipV="1">
              <a:off x="322" y="758"/>
              <a:ext cx="0" cy="178"/>
            </a:xfrm>
            <a:prstGeom prst="line">
              <a:avLst/>
            </a:prstGeom>
            <a:noFill/>
            <a:ln w="25400">
              <a:solidFill>
                <a:srgbClr val="000000"/>
              </a:solidFill>
              <a:round/>
              <a:headEnd/>
              <a:tailEnd/>
            </a:ln>
            <a:effectLst/>
          </p:spPr>
          <p:txBody>
            <a:bodyPr wrap="none" anchor="ctr"/>
            <a:lstStyle/>
            <a:p>
              <a:endParaRPr lang="en-US"/>
            </a:p>
          </p:txBody>
        </p:sp>
        <p:sp>
          <p:nvSpPr>
            <p:cNvPr id="10458" name="Freeform 218"/>
            <p:cNvSpPr>
              <a:spLocks/>
            </p:cNvSpPr>
            <p:nvPr/>
          </p:nvSpPr>
          <p:spPr bwMode="auto">
            <a:xfrm>
              <a:off x="4308" y="831"/>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59" name="Freeform 219"/>
            <p:cNvSpPr>
              <a:spLocks/>
            </p:cNvSpPr>
            <p:nvPr/>
          </p:nvSpPr>
          <p:spPr bwMode="auto">
            <a:xfrm>
              <a:off x="4308" y="785"/>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60" name="Line 220"/>
            <p:cNvSpPr>
              <a:spLocks noChangeShapeType="1"/>
            </p:cNvSpPr>
            <p:nvPr/>
          </p:nvSpPr>
          <p:spPr bwMode="auto">
            <a:xfrm flipV="1">
              <a:off x="3792" y="827"/>
              <a:ext cx="514" cy="17"/>
            </a:xfrm>
            <a:prstGeom prst="line">
              <a:avLst/>
            </a:prstGeom>
            <a:noFill/>
            <a:ln w="25400">
              <a:solidFill>
                <a:srgbClr val="000000"/>
              </a:solidFill>
              <a:round/>
              <a:headEnd/>
              <a:tailEnd/>
            </a:ln>
            <a:effectLst/>
          </p:spPr>
          <p:txBody>
            <a:bodyPr wrap="none" anchor="ctr"/>
            <a:lstStyle/>
            <a:p>
              <a:endParaRPr lang="en-US"/>
            </a:p>
          </p:txBody>
        </p:sp>
        <p:sp>
          <p:nvSpPr>
            <p:cNvPr id="10461" name="Freeform 221"/>
            <p:cNvSpPr>
              <a:spLocks/>
            </p:cNvSpPr>
            <p:nvPr/>
          </p:nvSpPr>
          <p:spPr bwMode="auto">
            <a:xfrm>
              <a:off x="4308" y="831"/>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62" name="Line 222"/>
            <p:cNvSpPr>
              <a:spLocks noChangeShapeType="1"/>
            </p:cNvSpPr>
            <p:nvPr/>
          </p:nvSpPr>
          <p:spPr bwMode="auto">
            <a:xfrm>
              <a:off x="4119" y="793"/>
              <a:ext cx="189" cy="0"/>
            </a:xfrm>
            <a:prstGeom prst="line">
              <a:avLst/>
            </a:prstGeom>
            <a:noFill/>
            <a:ln w="25400">
              <a:solidFill>
                <a:srgbClr val="000000"/>
              </a:solidFill>
              <a:round/>
              <a:headEnd/>
              <a:tailEnd/>
            </a:ln>
            <a:effectLst/>
          </p:spPr>
          <p:txBody>
            <a:bodyPr wrap="none" anchor="ctr"/>
            <a:lstStyle/>
            <a:p>
              <a:endParaRPr lang="en-US"/>
            </a:p>
          </p:txBody>
        </p:sp>
        <p:sp>
          <p:nvSpPr>
            <p:cNvPr id="10463" name="Freeform 223"/>
            <p:cNvSpPr>
              <a:spLocks/>
            </p:cNvSpPr>
            <p:nvPr/>
          </p:nvSpPr>
          <p:spPr bwMode="auto">
            <a:xfrm>
              <a:off x="4308" y="785"/>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64" name="Freeform 224"/>
            <p:cNvSpPr>
              <a:spLocks/>
            </p:cNvSpPr>
            <p:nvPr/>
          </p:nvSpPr>
          <p:spPr bwMode="auto">
            <a:xfrm>
              <a:off x="4308" y="785"/>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65" name="Freeform 225"/>
            <p:cNvSpPr>
              <a:spLocks/>
            </p:cNvSpPr>
            <p:nvPr/>
          </p:nvSpPr>
          <p:spPr bwMode="auto">
            <a:xfrm>
              <a:off x="4406" y="741"/>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66" name="Line 226"/>
            <p:cNvSpPr>
              <a:spLocks noChangeShapeType="1"/>
            </p:cNvSpPr>
            <p:nvPr/>
          </p:nvSpPr>
          <p:spPr bwMode="auto">
            <a:xfrm flipV="1">
              <a:off x="4321" y="747"/>
              <a:ext cx="83" cy="54"/>
            </a:xfrm>
            <a:prstGeom prst="line">
              <a:avLst/>
            </a:prstGeom>
            <a:noFill/>
            <a:ln w="25400">
              <a:solidFill>
                <a:srgbClr val="000000"/>
              </a:solidFill>
              <a:round/>
              <a:headEnd/>
              <a:tailEnd/>
            </a:ln>
            <a:effectLst/>
          </p:spPr>
          <p:txBody>
            <a:bodyPr wrap="none" anchor="ctr"/>
            <a:lstStyle/>
            <a:p>
              <a:endParaRPr lang="en-US"/>
            </a:p>
          </p:txBody>
        </p:sp>
        <p:sp>
          <p:nvSpPr>
            <p:cNvPr id="10467" name="Freeform 227"/>
            <p:cNvSpPr>
              <a:spLocks/>
            </p:cNvSpPr>
            <p:nvPr/>
          </p:nvSpPr>
          <p:spPr bwMode="auto">
            <a:xfrm>
              <a:off x="4410" y="703"/>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68" name="Freeform 228"/>
            <p:cNvSpPr>
              <a:spLocks/>
            </p:cNvSpPr>
            <p:nvPr/>
          </p:nvSpPr>
          <p:spPr bwMode="auto">
            <a:xfrm>
              <a:off x="4308" y="785"/>
              <a:ext cx="7" cy="7"/>
            </a:xfrm>
            <a:custGeom>
              <a:avLst/>
              <a:gdLst/>
              <a:ahLst/>
              <a:cxnLst>
                <a:cxn ang="0">
                  <a:pos x="0" y="3"/>
                </a:cxn>
                <a:cxn ang="0">
                  <a:pos x="3" y="6"/>
                </a:cxn>
                <a:cxn ang="0">
                  <a:pos x="6" y="3"/>
                </a:cxn>
                <a:cxn ang="0">
                  <a:pos x="3" y="0"/>
                </a:cxn>
                <a:cxn ang="0">
                  <a:pos x="0" y="3"/>
                </a:cxn>
              </a:cxnLst>
              <a:rect l="0" t="0" r="r" b="b"/>
              <a:pathLst>
                <a:path w="7" h="7">
                  <a:moveTo>
                    <a:pt x="0" y="3"/>
                  </a:moveTo>
                  <a:lnTo>
                    <a:pt x="3" y="6"/>
                  </a:lnTo>
                  <a:lnTo>
                    <a:pt x="6" y="3"/>
                  </a:lnTo>
                  <a:lnTo>
                    <a:pt x="3" y="0"/>
                  </a:lnTo>
                  <a:lnTo>
                    <a:pt x="0" y="3"/>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69" name="Line 229"/>
            <p:cNvSpPr>
              <a:spLocks noChangeShapeType="1"/>
            </p:cNvSpPr>
            <p:nvPr/>
          </p:nvSpPr>
          <p:spPr bwMode="auto">
            <a:xfrm>
              <a:off x="4771" y="3618"/>
              <a:ext cx="0" cy="14"/>
            </a:xfrm>
            <a:prstGeom prst="line">
              <a:avLst/>
            </a:prstGeom>
            <a:noFill/>
            <a:ln w="25400">
              <a:solidFill>
                <a:srgbClr val="000000"/>
              </a:solidFill>
              <a:round/>
              <a:headEnd/>
              <a:tailEnd/>
            </a:ln>
            <a:effectLst/>
          </p:spPr>
          <p:txBody>
            <a:bodyPr wrap="none" anchor="ctr"/>
            <a:lstStyle/>
            <a:p>
              <a:endParaRPr lang="en-US"/>
            </a:p>
          </p:txBody>
        </p:sp>
        <p:sp>
          <p:nvSpPr>
            <p:cNvPr id="10470" name="Line 230"/>
            <p:cNvSpPr>
              <a:spLocks noChangeShapeType="1"/>
            </p:cNvSpPr>
            <p:nvPr/>
          </p:nvSpPr>
          <p:spPr bwMode="auto">
            <a:xfrm flipV="1">
              <a:off x="4418" y="703"/>
              <a:ext cx="0" cy="57"/>
            </a:xfrm>
            <a:prstGeom prst="line">
              <a:avLst/>
            </a:prstGeom>
            <a:noFill/>
            <a:ln w="25400">
              <a:solidFill>
                <a:srgbClr val="000000"/>
              </a:solidFill>
              <a:round/>
              <a:headEnd/>
              <a:tailEnd/>
            </a:ln>
            <a:effectLst/>
          </p:spPr>
          <p:txBody>
            <a:bodyPr wrap="none" anchor="ctr"/>
            <a:lstStyle/>
            <a:p>
              <a:endParaRPr lang="en-US"/>
            </a:p>
          </p:txBody>
        </p:sp>
        <p:sp>
          <p:nvSpPr>
            <p:cNvPr id="10471" name="Freeform 231"/>
            <p:cNvSpPr>
              <a:spLocks/>
            </p:cNvSpPr>
            <p:nvPr/>
          </p:nvSpPr>
          <p:spPr bwMode="auto">
            <a:xfrm>
              <a:off x="4406" y="741"/>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72" name="Freeform 232"/>
            <p:cNvSpPr>
              <a:spLocks/>
            </p:cNvSpPr>
            <p:nvPr/>
          </p:nvSpPr>
          <p:spPr bwMode="auto">
            <a:xfrm>
              <a:off x="4406" y="743"/>
              <a:ext cx="8" cy="9"/>
            </a:xfrm>
            <a:custGeom>
              <a:avLst/>
              <a:gdLst/>
              <a:ahLst/>
              <a:cxnLst>
                <a:cxn ang="0">
                  <a:pos x="7" y="4"/>
                </a:cxn>
                <a:cxn ang="0">
                  <a:pos x="3" y="0"/>
                </a:cxn>
                <a:cxn ang="0">
                  <a:pos x="0" y="4"/>
                </a:cxn>
                <a:cxn ang="0">
                  <a:pos x="3" y="8"/>
                </a:cxn>
                <a:cxn ang="0">
                  <a:pos x="7" y="4"/>
                </a:cxn>
              </a:cxnLst>
              <a:rect l="0" t="0" r="r" b="b"/>
              <a:pathLst>
                <a:path w="8" h="9">
                  <a:moveTo>
                    <a:pt x="7" y="4"/>
                  </a:moveTo>
                  <a:lnTo>
                    <a:pt x="3" y="0"/>
                  </a:lnTo>
                  <a:lnTo>
                    <a:pt x="0" y="4"/>
                  </a:lnTo>
                  <a:lnTo>
                    <a:pt x="3" y="8"/>
                  </a:lnTo>
                  <a:lnTo>
                    <a:pt x="7" y="4"/>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73" name="Freeform 233"/>
            <p:cNvSpPr>
              <a:spLocks/>
            </p:cNvSpPr>
            <p:nvPr/>
          </p:nvSpPr>
          <p:spPr bwMode="auto">
            <a:xfrm>
              <a:off x="4406" y="743"/>
              <a:ext cx="18" cy="19"/>
            </a:xfrm>
            <a:custGeom>
              <a:avLst/>
              <a:gdLst/>
              <a:ahLst/>
              <a:cxnLst>
                <a:cxn ang="0">
                  <a:pos x="17" y="9"/>
                </a:cxn>
                <a:cxn ang="0">
                  <a:pos x="8" y="0"/>
                </a:cxn>
                <a:cxn ang="0">
                  <a:pos x="0" y="9"/>
                </a:cxn>
                <a:cxn ang="0">
                  <a:pos x="8" y="18"/>
                </a:cxn>
                <a:cxn ang="0">
                  <a:pos x="17" y="9"/>
                </a:cxn>
              </a:cxnLst>
              <a:rect l="0" t="0" r="r" b="b"/>
              <a:pathLst>
                <a:path w="18" h="19">
                  <a:moveTo>
                    <a:pt x="17" y="9"/>
                  </a:moveTo>
                  <a:lnTo>
                    <a:pt x="8" y="0"/>
                  </a:lnTo>
                  <a:lnTo>
                    <a:pt x="0" y="9"/>
                  </a:lnTo>
                  <a:lnTo>
                    <a:pt x="8" y="18"/>
                  </a:lnTo>
                  <a:lnTo>
                    <a:pt x="17" y="9"/>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474" name="Freeform 234"/>
            <p:cNvSpPr>
              <a:spLocks/>
            </p:cNvSpPr>
            <p:nvPr/>
          </p:nvSpPr>
          <p:spPr bwMode="auto">
            <a:xfrm>
              <a:off x="4410" y="703"/>
              <a:ext cx="7" cy="8"/>
            </a:xfrm>
            <a:custGeom>
              <a:avLst/>
              <a:gdLst/>
              <a:ahLst/>
              <a:cxnLst>
                <a:cxn ang="0">
                  <a:pos x="0" y="5"/>
                </a:cxn>
                <a:cxn ang="0">
                  <a:pos x="3" y="7"/>
                </a:cxn>
                <a:cxn ang="0">
                  <a:pos x="6" y="5"/>
                </a:cxn>
                <a:cxn ang="0">
                  <a:pos x="3" y="0"/>
                </a:cxn>
                <a:cxn ang="0">
                  <a:pos x="0" y="5"/>
                </a:cxn>
              </a:cxnLst>
              <a:rect l="0" t="0" r="r" b="b"/>
              <a:pathLst>
                <a:path w="7" h="8">
                  <a:moveTo>
                    <a:pt x="0" y="5"/>
                  </a:moveTo>
                  <a:lnTo>
                    <a:pt x="3" y="7"/>
                  </a:lnTo>
                  <a:lnTo>
                    <a:pt x="6" y="5"/>
                  </a:lnTo>
                  <a:lnTo>
                    <a:pt x="3" y="0"/>
                  </a:lnTo>
                  <a:lnTo>
                    <a:pt x="0" y="5"/>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75" name="Freeform 235"/>
            <p:cNvSpPr>
              <a:spLocks/>
            </p:cNvSpPr>
            <p:nvPr/>
          </p:nvSpPr>
          <p:spPr bwMode="auto">
            <a:xfrm>
              <a:off x="4407" y="701"/>
              <a:ext cx="9" cy="9"/>
            </a:xfrm>
            <a:custGeom>
              <a:avLst/>
              <a:gdLst/>
              <a:ahLst/>
              <a:cxnLst>
                <a:cxn ang="0">
                  <a:pos x="8" y="4"/>
                </a:cxn>
                <a:cxn ang="0">
                  <a:pos x="4" y="0"/>
                </a:cxn>
                <a:cxn ang="0">
                  <a:pos x="0" y="4"/>
                </a:cxn>
                <a:cxn ang="0">
                  <a:pos x="4" y="8"/>
                </a:cxn>
                <a:cxn ang="0">
                  <a:pos x="8" y="4"/>
                </a:cxn>
              </a:cxnLst>
              <a:rect l="0" t="0" r="r" b="b"/>
              <a:pathLst>
                <a:path w="9" h="9">
                  <a:moveTo>
                    <a:pt x="8" y="4"/>
                  </a:moveTo>
                  <a:lnTo>
                    <a:pt x="4" y="0"/>
                  </a:lnTo>
                  <a:lnTo>
                    <a:pt x="0" y="4"/>
                  </a:lnTo>
                  <a:lnTo>
                    <a:pt x="4" y="8"/>
                  </a:lnTo>
                  <a:lnTo>
                    <a:pt x="8" y="4"/>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76" name="Freeform 236"/>
            <p:cNvSpPr>
              <a:spLocks/>
            </p:cNvSpPr>
            <p:nvPr/>
          </p:nvSpPr>
          <p:spPr bwMode="auto">
            <a:xfrm>
              <a:off x="4407" y="701"/>
              <a:ext cx="19" cy="19"/>
            </a:xfrm>
            <a:custGeom>
              <a:avLst/>
              <a:gdLst/>
              <a:ahLst/>
              <a:cxnLst>
                <a:cxn ang="0">
                  <a:pos x="18" y="9"/>
                </a:cxn>
                <a:cxn ang="0">
                  <a:pos x="9" y="0"/>
                </a:cxn>
                <a:cxn ang="0">
                  <a:pos x="0" y="9"/>
                </a:cxn>
                <a:cxn ang="0">
                  <a:pos x="9" y="18"/>
                </a:cxn>
                <a:cxn ang="0">
                  <a:pos x="18" y="9"/>
                </a:cxn>
              </a:cxnLst>
              <a:rect l="0" t="0" r="r" b="b"/>
              <a:pathLst>
                <a:path w="19" h="19">
                  <a:moveTo>
                    <a:pt x="18" y="9"/>
                  </a:moveTo>
                  <a:lnTo>
                    <a:pt x="9" y="0"/>
                  </a:lnTo>
                  <a:lnTo>
                    <a:pt x="0" y="9"/>
                  </a:lnTo>
                  <a:lnTo>
                    <a:pt x="9" y="18"/>
                  </a:lnTo>
                  <a:lnTo>
                    <a:pt x="18" y="9"/>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477" name="Freeform 237"/>
            <p:cNvSpPr>
              <a:spLocks/>
            </p:cNvSpPr>
            <p:nvPr/>
          </p:nvSpPr>
          <p:spPr bwMode="auto">
            <a:xfrm>
              <a:off x="4307" y="823"/>
              <a:ext cx="9" cy="9"/>
            </a:xfrm>
            <a:custGeom>
              <a:avLst/>
              <a:gdLst/>
              <a:ahLst/>
              <a:cxnLst>
                <a:cxn ang="0">
                  <a:pos x="8" y="4"/>
                </a:cxn>
                <a:cxn ang="0">
                  <a:pos x="4" y="0"/>
                </a:cxn>
                <a:cxn ang="0">
                  <a:pos x="0" y="4"/>
                </a:cxn>
                <a:cxn ang="0">
                  <a:pos x="4" y="8"/>
                </a:cxn>
                <a:cxn ang="0">
                  <a:pos x="8" y="4"/>
                </a:cxn>
              </a:cxnLst>
              <a:rect l="0" t="0" r="r" b="b"/>
              <a:pathLst>
                <a:path w="9" h="9">
                  <a:moveTo>
                    <a:pt x="8" y="4"/>
                  </a:moveTo>
                  <a:lnTo>
                    <a:pt x="4" y="0"/>
                  </a:lnTo>
                  <a:lnTo>
                    <a:pt x="0" y="4"/>
                  </a:lnTo>
                  <a:lnTo>
                    <a:pt x="4" y="8"/>
                  </a:lnTo>
                  <a:lnTo>
                    <a:pt x="8" y="4"/>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78" name="Freeform 238"/>
            <p:cNvSpPr>
              <a:spLocks/>
            </p:cNvSpPr>
            <p:nvPr/>
          </p:nvSpPr>
          <p:spPr bwMode="auto">
            <a:xfrm>
              <a:off x="4307" y="823"/>
              <a:ext cx="19" cy="19"/>
            </a:xfrm>
            <a:custGeom>
              <a:avLst/>
              <a:gdLst/>
              <a:ahLst/>
              <a:cxnLst>
                <a:cxn ang="0">
                  <a:pos x="18" y="9"/>
                </a:cxn>
                <a:cxn ang="0">
                  <a:pos x="9" y="0"/>
                </a:cxn>
                <a:cxn ang="0">
                  <a:pos x="0" y="9"/>
                </a:cxn>
                <a:cxn ang="0">
                  <a:pos x="9" y="18"/>
                </a:cxn>
                <a:cxn ang="0">
                  <a:pos x="18" y="9"/>
                </a:cxn>
              </a:cxnLst>
              <a:rect l="0" t="0" r="r" b="b"/>
              <a:pathLst>
                <a:path w="19" h="19">
                  <a:moveTo>
                    <a:pt x="18" y="9"/>
                  </a:moveTo>
                  <a:lnTo>
                    <a:pt x="9" y="0"/>
                  </a:lnTo>
                  <a:lnTo>
                    <a:pt x="0" y="9"/>
                  </a:lnTo>
                  <a:lnTo>
                    <a:pt x="9" y="18"/>
                  </a:lnTo>
                  <a:lnTo>
                    <a:pt x="18" y="9"/>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479" name="Freeform 239"/>
            <p:cNvSpPr>
              <a:spLocks/>
            </p:cNvSpPr>
            <p:nvPr/>
          </p:nvSpPr>
          <p:spPr bwMode="auto">
            <a:xfrm>
              <a:off x="4307" y="780"/>
              <a:ext cx="9" cy="9"/>
            </a:xfrm>
            <a:custGeom>
              <a:avLst/>
              <a:gdLst/>
              <a:ahLst/>
              <a:cxnLst>
                <a:cxn ang="0">
                  <a:pos x="8" y="4"/>
                </a:cxn>
                <a:cxn ang="0">
                  <a:pos x="4" y="0"/>
                </a:cxn>
                <a:cxn ang="0">
                  <a:pos x="0" y="4"/>
                </a:cxn>
                <a:cxn ang="0">
                  <a:pos x="4" y="8"/>
                </a:cxn>
                <a:cxn ang="0">
                  <a:pos x="8" y="4"/>
                </a:cxn>
              </a:cxnLst>
              <a:rect l="0" t="0" r="r" b="b"/>
              <a:pathLst>
                <a:path w="9" h="9">
                  <a:moveTo>
                    <a:pt x="8" y="4"/>
                  </a:moveTo>
                  <a:lnTo>
                    <a:pt x="4" y="0"/>
                  </a:lnTo>
                  <a:lnTo>
                    <a:pt x="0" y="4"/>
                  </a:lnTo>
                  <a:lnTo>
                    <a:pt x="4" y="8"/>
                  </a:lnTo>
                  <a:lnTo>
                    <a:pt x="8" y="4"/>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80" name="Freeform 240"/>
            <p:cNvSpPr>
              <a:spLocks/>
            </p:cNvSpPr>
            <p:nvPr/>
          </p:nvSpPr>
          <p:spPr bwMode="auto">
            <a:xfrm>
              <a:off x="4307" y="780"/>
              <a:ext cx="19" cy="19"/>
            </a:xfrm>
            <a:custGeom>
              <a:avLst/>
              <a:gdLst/>
              <a:ahLst/>
              <a:cxnLst>
                <a:cxn ang="0">
                  <a:pos x="18" y="9"/>
                </a:cxn>
                <a:cxn ang="0">
                  <a:pos x="9" y="0"/>
                </a:cxn>
                <a:cxn ang="0">
                  <a:pos x="0" y="9"/>
                </a:cxn>
                <a:cxn ang="0">
                  <a:pos x="9" y="18"/>
                </a:cxn>
                <a:cxn ang="0">
                  <a:pos x="18" y="9"/>
                </a:cxn>
              </a:cxnLst>
              <a:rect l="0" t="0" r="r" b="b"/>
              <a:pathLst>
                <a:path w="19" h="19">
                  <a:moveTo>
                    <a:pt x="18" y="9"/>
                  </a:moveTo>
                  <a:lnTo>
                    <a:pt x="9" y="0"/>
                  </a:lnTo>
                  <a:lnTo>
                    <a:pt x="0" y="9"/>
                  </a:lnTo>
                  <a:lnTo>
                    <a:pt x="9" y="18"/>
                  </a:lnTo>
                  <a:lnTo>
                    <a:pt x="18" y="9"/>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481" name="Freeform 241"/>
            <p:cNvSpPr>
              <a:spLocks/>
            </p:cNvSpPr>
            <p:nvPr/>
          </p:nvSpPr>
          <p:spPr bwMode="auto">
            <a:xfrm>
              <a:off x="4306" y="865"/>
              <a:ext cx="8" cy="9"/>
            </a:xfrm>
            <a:custGeom>
              <a:avLst/>
              <a:gdLst/>
              <a:ahLst/>
              <a:cxnLst>
                <a:cxn ang="0">
                  <a:pos x="7" y="4"/>
                </a:cxn>
                <a:cxn ang="0">
                  <a:pos x="3" y="0"/>
                </a:cxn>
                <a:cxn ang="0">
                  <a:pos x="0" y="4"/>
                </a:cxn>
                <a:cxn ang="0">
                  <a:pos x="3" y="8"/>
                </a:cxn>
                <a:cxn ang="0">
                  <a:pos x="7" y="4"/>
                </a:cxn>
              </a:cxnLst>
              <a:rect l="0" t="0" r="r" b="b"/>
              <a:pathLst>
                <a:path w="8" h="9">
                  <a:moveTo>
                    <a:pt x="7" y="4"/>
                  </a:moveTo>
                  <a:lnTo>
                    <a:pt x="3" y="0"/>
                  </a:lnTo>
                  <a:lnTo>
                    <a:pt x="0" y="4"/>
                  </a:lnTo>
                  <a:lnTo>
                    <a:pt x="3" y="8"/>
                  </a:lnTo>
                  <a:lnTo>
                    <a:pt x="7" y="4"/>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82" name="Freeform 242"/>
            <p:cNvSpPr>
              <a:spLocks/>
            </p:cNvSpPr>
            <p:nvPr/>
          </p:nvSpPr>
          <p:spPr bwMode="auto">
            <a:xfrm>
              <a:off x="4306" y="865"/>
              <a:ext cx="18" cy="19"/>
            </a:xfrm>
            <a:custGeom>
              <a:avLst/>
              <a:gdLst/>
              <a:ahLst/>
              <a:cxnLst>
                <a:cxn ang="0">
                  <a:pos x="17" y="9"/>
                </a:cxn>
                <a:cxn ang="0">
                  <a:pos x="8" y="0"/>
                </a:cxn>
                <a:cxn ang="0">
                  <a:pos x="0" y="9"/>
                </a:cxn>
                <a:cxn ang="0">
                  <a:pos x="8" y="18"/>
                </a:cxn>
                <a:cxn ang="0">
                  <a:pos x="17" y="9"/>
                </a:cxn>
              </a:cxnLst>
              <a:rect l="0" t="0" r="r" b="b"/>
              <a:pathLst>
                <a:path w="18" h="19">
                  <a:moveTo>
                    <a:pt x="17" y="9"/>
                  </a:moveTo>
                  <a:lnTo>
                    <a:pt x="8" y="0"/>
                  </a:lnTo>
                  <a:lnTo>
                    <a:pt x="0" y="9"/>
                  </a:lnTo>
                  <a:lnTo>
                    <a:pt x="8" y="18"/>
                  </a:lnTo>
                  <a:lnTo>
                    <a:pt x="17" y="9"/>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483" name="Freeform 243"/>
            <p:cNvSpPr>
              <a:spLocks/>
            </p:cNvSpPr>
            <p:nvPr/>
          </p:nvSpPr>
          <p:spPr bwMode="auto">
            <a:xfrm>
              <a:off x="4304" y="908"/>
              <a:ext cx="9" cy="9"/>
            </a:xfrm>
            <a:custGeom>
              <a:avLst/>
              <a:gdLst/>
              <a:ahLst/>
              <a:cxnLst>
                <a:cxn ang="0">
                  <a:pos x="8" y="4"/>
                </a:cxn>
                <a:cxn ang="0">
                  <a:pos x="4" y="0"/>
                </a:cxn>
                <a:cxn ang="0">
                  <a:pos x="0" y="4"/>
                </a:cxn>
                <a:cxn ang="0">
                  <a:pos x="4" y="8"/>
                </a:cxn>
                <a:cxn ang="0">
                  <a:pos x="8" y="4"/>
                </a:cxn>
              </a:cxnLst>
              <a:rect l="0" t="0" r="r" b="b"/>
              <a:pathLst>
                <a:path w="9" h="9">
                  <a:moveTo>
                    <a:pt x="8" y="4"/>
                  </a:moveTo>
                  <a:lnTo>
                    <a:pt x="4" y="0"/>
                  </a:lnTo>
                  <a:lnTo>
                    <a:pt x="0" y="4"/>
                  </a:lnTo>
                  <a:lnTo>
                    <a:pt x="4" y="8"/>
                  </a:lnTo>
                  <a:lnTo>
                    <a:pt x="8" y="4"/>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84" name="Freeform 244"/>
            <p:cNvSpPr>
              <a:spLocks/>
            </p:cNvSpPr>
            <p:nvPr/>
          </p:nvSpPr>
          <p:spPr bwMode="auto">
            <a:xfrm>
              <a:off x="4304" y="908"/>
              <a:ext cx="19" cy="19"/>
            </a:xfrm>
            <a:custGeom>
              <a:avLst/>
              <a:gdLst/>
              <a:ahLst/>
              <a:cxnLst>
                <a:cxn ang="0">
                  <a:pos x="18" y="9"/>
                </a:cxn>
                <a:cxn ang="0">
                  <a:pos x="9" y="0"/>
                </a:cxn>
                <a:cxn ang="0">
                  <a:pos x="0" y="9"/>
                </a:cxn>
                <a:cxn ang="0">
                  <a:pos x="9" y="18"/>
                </a:cxn>
                <a:cxn ang="0">
                  <a:pos x="18" y="9"/>
                </a:cxn>
              </a:cxnLst>
              <a:rect l="0" t="0" r="r" b="b"/>
              <a:pathLst>
                <a:path w="19" h="19">
                  <a:moveTo>
                    <a:pt x="18" y="9"/>
                  </a:moveTo>
                  <a:lnTo>
                    <a:pt x="9" y="0"/>
                  </a:lnTo>
                  <a:lnTo>
                    <a:pt x="0" y="9"/>
                  </a:lnTo>
                  <a:lnTo>
                    <a:pt x="9" y="18"/>
                  </a:lnTo>
                  <a:lnTo>
                    <a:pt x="18" y="9"/>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485" name="Rectangle 245"/>
            <p:cNvSpPr>
              <a:spLocks noChangeArrowheads="1"/>
            </p:cNvSpPr>
            <p:nvPr/>
          </p:nvSpPr>
          <p:spPr bwMode="auto">
            <a:xfrm>
              <a:off x="3693" y="1047"/>
              <a:ext cx="342"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NAWCA</a:t>
              </a:r>
            </a:p>
          </p:txBody>
        </p:sp>
        <p:sp>
          <p:nvSpPr>
            <p:cNvPr id="10486" name="Rectangle 246"/>
            <p:cNvSpPr>
              <a:spLocks noChangeArrowheads="1"/>
            </p:cNvSpPr>
            <p:nvPr/>
          </p:nvSpPr>
          <p:spPr bwMode="auto">
            <a:xfrm>
              <a:off x="3739" y="604"/>
              <a:ext cx="272"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FFCA</a:t>
              </a:r>
            </a:p>
          </p:txBody>
        </p:sp>
        <p:sp>
          <p:nvSpPr>
            <p:cNvPr id="10487" name="Rectangle 247"/>
            <p:cNvSpPr>
              <a:spLocks noChangeArrowheads="1"/>
            </p:cNvSpPr>
            <p:nvPr/>
          </p:nvSpPr>
          <p:spPr bwMode="auto">
            <a:xfrm>
              <a:off x="3724" y="699"/>
              <a:ext cx="371"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NAGPRA</a:t>
              </a:r>
            </a:p>
          </p:txBody>
        </p:sp>
        <p:sp>
          <p:nvSpPr>
            <p:cNvPr id="10488" name="Freeform 248"/>
            <p:cNvSpPr>
              <a:spLocks/>
            </p:cNvSpPr>
            <p:nvPr/>
          </p:nvSpPr>
          <p:spPr bwMode="auto">
            <a:xfrm>
              <a:off x="4310" y="951"/>
              <a:ext cx="8" cy="9"/>
            </a:xfrm>
            <a:custGeom>
              <a:avLst/>
              <a:gdLst/>
              <a:ahLst/>
              <a:cxnLst>
                <a:cxn ang="0">
                  <a:pos x="7" y="4"/>
                </a:cxn>
                <a:cxn ang="0">
                  <a:pos x="3" y="0"/>
                </a:cxn>
                <a:cxn ang="0">
                  <a:pos x="0" y="4"/>
                </a:cxn>
                <a:cxn ang="0">
                  <a:pos x="3" y="8"/>
                </a:cxn>
                <a:cxn ang="0">
                  <a:pos x="7" y="4"/>
                </a:cxn>
              </a:cxnLst>
              <a:rect l="0" t="0" r="r" b="b"/>
              <a:pathLst>
                <a:path w="8" h="9">
                  <a:moveTo>
                    <a:pt x="7" y="4"/>
                  </a:moveTo>
                  <a:lnTo>
                    <a:pt x="3" y="0"/>
                  </a:lnTo>
                  <a:lnTo>
                    <a:pt x="0" y="4"/>
                  </a:lnTo>
                  <a:lnTo>
                    <a:pt x="3" y="8"/>
                  </a:lnTo>
                  <a:lnTo>
                    <a:pt x="7" y="4"/>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89" name="Freeform 249"/>
            <p:cNvSpPr>
              <a:spLocks/>
            </p:cNvSpPr>
            <p:nvPr/>
          </p:nvSpPr>
          <p:spPr bwMode="auto">
            <a:xfrm>
              <a:off x="4310" y="951"/>
              <a:ext cx="18" cy="19"/>
            </a:xfrm>
            <a:custGeom>
              <a:avLst/>
              <a:gdLst/>
              <a:ahLst/>
              <a:cxnLst>
                <a:cxn ang="0">
                  <a:pos x="17" y="9"/>
                </a:cxn>
                <a:cxn ang="0">
                  <a:pos x="8" y="0"/>
                </a:cxn>
                <a:cxn ang="0">
                  <a:pos x="0" y="9"/>
                </a:cxn>
                <a:cxn ang="0">
                  <a:pos x="8" y="18"/>
                </a:cxn>
                <a:cxn ang="0">
                  <a:pos x="17" y="9"/>
                </a:cxn>
              </a:cxnLst>
              <a:rect l="0" t="0" r="r" b="b"/>
              <a:pathLst>
                <a:path w="18" h="19">
                  <a:moveTo>
                    <a:pt x="17" y="9"/>
                  </a:moveTo>
                  <a:lnTo>
                    <a:pt x="8" y="0"/>
                  </a:lnTo>
                  <a:lnTo>
                    <a:pt x="0" y="9"/>
                  </a:lnTo>
                  <a:lnTo>
                    <a:pt x="8" y="18"/>
                  </a:lnTo>
                  <a:lnTo>
                    <a:pt x="17" y="9"/>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490" name="Freeform 250"/>
            <p:cNvSpPr>
              <a:spLocks/>
            </p:cNvSpPr>
            <p:nvPr/>
          </p:nvSpPr>
          <p:spPr bwMode="auto">
            <a:xfrm>
              <a:off x="4309" y="1003"/>
              <a:ext cx="9" cy="9"/>
            </a:xfrm>
            <a:custGeom>
              <a:avLst/>
              <a:gdLst/>
              <a:ahLst/>
              <a:cxnLst>
                <a:cxn ang="0">
                  <a:pos x="8" y="4"/>
                </a:cxn>
                <a:cxn ang="0">
                  <a:pos x="4" y="0"/>
                </a:cxn>
                <a:cxn ang="0">
                  <a:pos x="0" y="4"/>
                </a:cxn>
                <a:cxn ang="0">
                  <a:pos x="4" y="8"/>
                </a:cxn>
                <a:cxn ang="0">
                  <a:pos x="8" y="4"/>
                </a:cxn>
              </a:cxnLst>
              <a:rect l="0" t="0" r="r" b="b"/>
              <a:pathLst>
                <a:path w="9" h="9">
                  <a:moveTo>
                    <a:pt x="8" y="4"/>
                  </a:moveTo>
                  <a:lnTo>
                    <a:pt x="4" y="0"/>
                  </a:lnTo>
                  <a:lnTo>
                    <a:pt x="0" y="4"/>
                  </a:lnTo>
                  <a:lnTo>
                    <a:pt x="4" y="8"/>
                  </a:lnTo>
                  <a:lnTo>
                    <a:pt x="8" y="4"/>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91" name="Freeform 251"/>
            <p:cNvSpPr>
              <a:spLocks/>
            </p:cNvSpPr>
            <p:nvPr/>
          </p:nvSpPr>
          <p:spPr bwMode="auto">
            <a:xfrm>
              <a:off x="4309" y="1003"/>
              <a:ext cx="19" cy="19"/>
            </a:xfrm>
            <a:custGeom>
              <a:avLst/>
              <a:gdLst/>
              <a:ahLst/>
              <a:cxnLst>
                <a:cxn ang="0">
                  <a:pos x="18" y="9"/>
                </a:cxn>
                <a:cxn ang="0">
                  <a:pos x="9" y="0"/>
                </a:cxn>
                <a:cxn ang="0">
                  <a:pos x="0" y="9"/>
                </a:cxn>
                <a:cxn ang="0">
                  <a:pos x="9" y="18"/>
                </a:cxn>
                <a:cxn ang="0">
                  <a:pos x="18" y="9"/>
                </a:cxn>
              </a:cxnLst>
              <a:rect l="0" t="0" r="r" b="b"/>
              <a:pathLst>
                <a:path w="19" h="19">
                  <a:moveTo>
                    <a:pt x="18" y="9"/>
                  </a:moveTo>
                  <a:lnTo>
                    <a:pt x="9" y="0"/>
                  </a:lnTo>
                  <a:lnTo>
                    <a:pt x="0" y="9"/>
                  </a:lnTo>
                  <a:lnTo>
                    <a:pt x="9" y="18"/>
                  </a:lnTo>
                  <a:lnTo>
                    <a:pt x="18" y="9"/>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492" name="Freeform 252"/>
            <p:cNvSpPr>
              <a:spLocks/>
            </p:cNvSpPr>
            <p:nvPr/>
          </p:nvSpPr>
          <p:spPr bwMode="auto">
            <a:xfrm>
              <a:off x="4305" y="1043"/>
              <a:ext cx="8" cy="9"/>
            </a:xfrm>
            <a:custGeom>
              <a:avLst/>
              <a:gdLst/>
              <a:ahLst/>
              <a:cxnLst>
                <a:cxn ang="0">
                  <a:pos x="7" y="4"/>
                </a:cxn>
                <a:cxn ang="0">
                  <a:pos x="4" y="0"/>
                </a:cxn>
                <a:cxn ang="0">
                  <a:pos x="0" y="4"/>
                </a:cxn>
                <a:cxn ang="0">
                  <a:pos x="4" y="8"/>
                </a:cxn>
                <a:cxn ang="0">
                  <a:pos x="7" y="4"/>
                </a:cxn>
              </a:cxnLst>
              <a:rect l="0" t="0" r="r" b="b"/>
              <a:pathLst>
                <a:path w="8" h="9">
                  <a:moveTo>
                    <a:pt x="7" y="4"/>
                  </a:moveTo>
                  <a:lnTo>
                    <a:pt x="4" y="0"/>
                  </a:lnTo>
                  <a:lnTo>
                    <a:pt x="0" y="4"/>
                  </a:lnTo>
                  <a:lnTo>
                    <a:pt x="4" y="8"/>
                  </a:lnTo>
                  <a:lnTo>
                    <a:pt x="7" y="4"/>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93" name="Freeform 253"/>
            <p:cNvSpPr>
              <a:spLocks/>
            </p:cNvSpPr>
            <p:nvPr/>
          </p:nvSpPr>
          <p:spPr bwMode="auto">
            <a:xfrm>
              <a:off x="4305" y="1043"/>
              <a:ext cx="18" cy="19"/>
            </a:xfrm>
            <a:custGeom>
              <a:avLst/>
              <a:gdLst/>
              <a:ahLst/>
              <a:cxnLst>
                <a:cxn ang="0">
                  <a:pos x="17" y="9"/>
                </a:cxn>
                <a:cxn ang="0">
                  <a:pos x="9" y="0"/>
                </a:cxn>
                <a:cxn ang="0">
                  <a:pos x="0" y="9"/>
                </a:cxn>
                <a:cxn ang="0">
                  <a:pos x="9" y="18"/>
                </a:cxn>
                <a:cxn ang="0">
                  <a:pos x="17" y="9"/>
                </a:cxn>
              </a:cxnLst>
              <a:rect l="0" t="0" r="r" b="b"/>
              <a:pathLst>
                <a:path w="18" h="19">
                  <a:moveTo>
                    <a:pt x="17" y="9"/>
                  </a:moveTo>
                  <a:lnTo>
                    <a:pt x="9" y="0"/>
                  </a:lnTo>
                  <a:lnTo>
                    <a:pt x="0" y="9"/>
                  </a:lnTo>
                  <a:lnTo>
                    <a:pt x="9" y="18"/>
                  </a:lnTo>
                  <a:lnTo>
                    <a:pt x="17" y="9"/>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494" name="Freeform 254"/>
            <p:cNvSpPr>
              <a:spLocks/>
            </p:cNvSpPr>
            <p:nvPr/>
          </p:nvSpPr>
          <p:spPr bwMode="auto">
            <a:xfrm>
              <a:off x="4309" y="1077"/>
              <a:ext cx="8" cy="9"/>
            </a:xfrm>
            <a:custGeom>
              <a:avLst/>
              <a:gdLst/>
              <a:ahLst/>
              <a:cxnLst>
                <a:cxn ang="0">
                  <a:pos x="7" y="4"/>
                </a:cxn>
                <a:cxn ang="0">
                  <a:pos x="4" y="0"/>
                </a:cxn>
                <a:cxn ang="0">
                  <a:pos x="0" y="4"/>
                </a:cxn>
                <a:cxn ang="0">
                  <a:pos x="4" y="8"/>
                </a:cxn>
                <a:cxn ang="0">
                  <a:pos x="7" y="4"/>
                </a:cxn>
              </a:cxnLst>
              <a:rect l="0" t="0" r="r" b="b"/>
              <a:pathLst>
                <a:path w="8" h="9">
                  <a:moveTo>
                    <a:pt x="7" y="4"/>
                  </a:moveTo>
                  <a:lnTo>
                    <a:pt x="4" y="0"/>
                  </a:lnTo>
                  <a:lnTo>
                    <a:pt x="0" y="4"/>
                  </a:lnTo>
                  <a:lnTo>
                    <a:pt x="4" y="8"/>
                  </a:lnTo>
                  <a:lnTo>
                    <a:pt x="7" y="4"/>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95" name="Freeform 255"/>
            <p:cNvSpPr>
              <a:spLocks/>
            </p:cNvSpPr>
            <p:nvPr/>
          </p:nvSpPr>
          <p:spPr bwMode="auto">
            <a:xfrm>
              <a:off x="4309" y="1077"/>
              <a:ext cx="18" cy="19"/>
            </a:xfrm>
            <a:custGeom>
              <a:avLst/>
              <a:gdLst/>
              <a:ahLst/>
              <a:cxnLst>
                <a:cxn ang="0">
                  <a:pos x="17" y="9"/>
                </a:cxn>
                <a:cxn ang="0">
                  <a:pos x="9" y="0"/>
                </a:cxn>
                <a:cxn ang="0">
                  <a:pos x="0" y="9"/>
                </a:cxn>
                <a:cxn ang="0">
                  <a:pos x="9" y="18"/>
                </a:cxn>
                <a:cxn ang="0">
                  <a:pos x="17" y="9"/>
                </a:cxn>
              </a:cxnLst>
              <a:rect l="0" t="0" r="r" b="b"/>
              <a:pathLst>
                <a:path w="18" h="19">
                  <a:moveTo>
                    <a:pt x="17" y="9"/>
                  </a:moveTo>
                  <a:lnTo>
                    <a:pt x="9" y="0"/>
                  </a:lnTo>
                  <a:lnTo>
                    <a:pt x="0" y="9"/>
                  </a:lnTo>
                  <a:lnTo>
                    <a:pt x="9" y="18"/>
                  </a:lnTo>
                  <a:lnTo>
                    <a:pt x="17" y="9"/>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496" name="Freeform 256"/>
            <p:cNvSpPr>
              <a:spLocks/>
            </p:cNvSpPr>
            <p:nvPr/>
          </p:nvSpPr>
          <p:spPr bwMode="auto">
            <a:xfrm>
              <a:off x="4264" y="1161"/>
              <a:ext cx="9" cy="9"/>
            </a:xfrm>
            <a:custGeom>
              <a:avLst/>
              <a:gdLst/>
              <a:ahLst/>
              <a:cxnLst>
                <a:cxn ang="0">
                  <a:pos x="8" y="4"/>
                </a:cxn>
                <a:cxn ang="0">
                  <a:pos x="4" y="0"/>
                </a:cxn>
                <a:cxn ang="0">
                  <a:pos x="0" y="4"/>
                </a:cxn>
                <a:cxn ang="0">
                  <a:pos x="4" y="8"/>
                </a:cxn>
                <a:cxn ang="0">
                  <a:pos x="8" y="4"/>
                </a:cxn>
              </a:cxnLst>
              <a:rect l="0" t="0" r="r" b="b"/>
              <a:pathLst>
                <a:path w="9" h="9">
                  <a:moveTo>
                    <a:pt x="8" y="4"/>
                  </a:moveTo>
                  <a:lnTo>
                    <a:pt x="4" y="0"/>
                  </a:lnTo>
                  <a:lnTo>
                    <a:pt x="0" y="4"/>
                  </a:lnTo>
                  <a:lnTo>
                    <a:pt x="4" y="8"/>
                  </a:lnTo>
                  <a:lnTo>
                    <a:pt x="8" y="4"/>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497" name="Freeform 257"/>
            <p:cNvSpPr>
              <a:spLocks/>
            </p:cNvSpPr>
            <p:nvPr/>
          </p:nvSpPr>
          <p:spPr bwMode="auto">
            <a:xfrm>
              <a:off x="4264" y="1161"/>
              <a:ext cx="19" cy="19"/>
            </a:xfrm>
            <a:custGeom>
              <a:avLst/>
              <a:gdLst/>
              <a:ahLst/>
              <a:cxnLst>
                <a:cxn ang="0">
                  <a:pos x="18" y="9"/>
                </a:cxn>
                <a:cxn ang="0">
                  <a:pos x="9" y="0"/>
                </a:cxn>
                <a:cxn ang="0">
                  <a:pos x="0" y="9"/>
                </a:cxn>
                <a:cxn ang="0">
                  <a:pos x="9" y="18"/>
                </a:cxn>
                <a:cxn ang="0">
                  <a:pos x="18" y="9"/>
                </a:cxn>
              </a:cxnLst>
              <a:rect l="0" t="0" r="r" b="b"/>
              <a:pathLst>
                <a:path w="19" h="19">
                  <a:moveTo>
                    <a:pt x="18" y="9"/>
                  </a:moveTo>
                  <a:lnTo>
                    <a:pt x="9" y="0"/>
                  </a:lnTo>
                  <a:lnTo>
                    <a:pt x="0" y="9"/>
                  </a:lnTo>
                  <a:lnTo>
                    <a:pt x="9" y="18"/>
                  </a:lnTo>
                  <a:lnTo>
                    <a:pt x="18" y="9"/>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498" name="Rectangle 258"/>
            <p:cNvSpPr>
              <a:spLocks noChangeArrowheads="1"/>
            </p:cNvSpPr>
            <p:nvPr/>
          </p:nvSpPr>
          <p:spPr bwMode="auto">
            <a:xfrm>
              <a:off x="3389" y="927"/>
              <a:ext cx="286"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CAAA</a:t>
              </a:r>
            </a:p>
          </p:txBody>
        </p:sp>
        <p:sp>
          <p:nvSpPr>
            <p:cNvPr id="10499" name="Rectangle 259"/>
            <p:cNvSpPr>
              <a:spLocks noChangeArrowheads="1"/>
            </p:cNvSpPr>
            <p:nvPr/>
          </p:nvSpPr>
          <p:spPr bwMode="auto">
            <a:xfrm>
              <a:off x="3899" y="792"/>
              <a:ext cx="235"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PPA</a:t>
              </a:r>
            </a:p>
          </p:txBody>
        </p:sp>
        <p:sp>
          <p:nvSpPr>
            <p:cNvPr id="10500" name="Rectangle 260"/>
            <p:cNvSpPr>
              <a:spLocks noChangeArrowheads="1"/>
            </p:cNvSpPr>
            <p:nvPr/>
          </p:nvSpPr>
          <p:spPr bwMode="auto">
            <a:xfrm>
              <a:off x="3293" y="834"/>
              <a:ext cx="367"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HMTUSA</a:t>
              </a:r>
            </a:p>
          </p:txBody>
        </p:sp>
        <p:sp>
          <p:nvSpPr>
            <p:cNvPr id="10501" name="Rectangle 261"/>
            <p:cNvSpPr>
              <a:spLocks noChangeArrowheads="1"/>
            </p:cNvSpPr>
            <p:nvPr/>
          </p:nvSpPr>
          <p:spPr bwMode="auto">
            <a:xfrm>
              <a:off x="3843" y="882"/>
              <a:ext cx="299"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WRDA</a:t>
              </a:r>
            </a:p>
          </p:txBody>
        </p:sp>
        <p:sp>
          <p:nvSpPr>
            <p:cNvPr id="10502" name="Rectangle 262"/>
            <p:cNvSpPr>
              <a:spLocks noChangeArrowheads="1"/>
            </p:cNvSpPr>
            <p:nvPr/>
          </p:nvSpPr>
          <p:spPr bwMode="auto">
            <a:xfrm>
              <a:off x="3520" y="755"/>
              <a:ext cx="278"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NEEA</a:t>
              </a:r>
            </a:p>
          </p:txBody>
        </p:sp>
        <p:sp>
          <p:nvSpPr>
            <p:cNvPr id="10503" name="Rectangle 263"/>
            <p:cNvSpPr>
              <a:spLocks noChangeArrowheads="1"/>
            </p:cNvSpPr>
            <p:nvPr/>
          </p:nvSpPr>
          <p:spPr bwMode="auto">
            <a:xfrm>
              <a:off x="3512" y="651"/>
              <a:ext cx="282"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NHPA</a:t>
              </a:r>
            </a:p>
          </p:txBody>
        </p:sp>
        <p:sp>
          <p:nvSpPr>
            <p:cNvPr id="10504" name="Rectangle 264"/>
            <p:cNvSpPr>
              <a:spLocks noChangeArrowheads="1"/>
            </p:cNvSpPr>
            <p:nvPr/>
          </p:nvSpPr>
          <p:spPr bwMode="auto">
            <a:xfrm>
              <a:off x="3916" y="972"/>
              <a:ext cx="239"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APA</a:t>
              </a:r>
            </a:p>
          </p:txBody>
        </p:sp>
        <p:sp>
          <p:nvSpPr>
            <p:cNvPr id="10505" name="Rectangle 265"/>
            <p:cNvSpPr>
              <a:spLocks noChangeArrowheads="1"/>
            </p:cNvSpPr>
            <p:nvPr/>
          </p:nvSpPr>
          <p:spPr bwMode="auto">
            <a:xfrm>
              <a:off x="3440" y="1006"/>
              <a:ext cx="242"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OPA</a:t>
              </a:r>
            </a:p>
          </p:txBody>
        </p:sp>
        <p:sp>
          <p:nvSpPr>
            <p:cNvPr id="10506" name="Rectangle 266"/>
            <p:cNvSpPr>
              <a:spLocks noChangeArrowheads="1"/>
            </p:cNvSpPr>
            <p:nvPr/>
          </p:nvSpPr>
          <p:spPr bwMode="auto">
            <a:xfrm>
              <a:off x="3334" y="1086"/>
              <a:ext cx="299"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WRDA</a:t>
              </a:r>
            </a:p>
          </p:txBody>
        </p:sp>
        <p:sp>
          <p:nvSpPr>
            <p:cNvPr id="10507" name="Rectangle 267"/>
            <p:cNvSpPr>
              <a:spLocks noChangeArrowheads="1"/>
            </p:cNvSpPr>
            <p:nvPr/>
          </p:nvSpPr>
          <p:spPr bwMode="auto">
            <a:xfrm>
              <a:off x="3345" y="1170"/>
              <a:ext cx="297"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FEMIA</a:t>
              </a:r>
            </a:p>
          </p:txBody>
        </p:sp>
        <p:sp>
          <p:nvSpPr>
            <p:cNvPr id="10508" name="Rectangle 268"/>
            <p:cNvSpPr>
              <a:spLocks noChangeArrowheads="1"/>
            </p:cNvSpPr>
            <p:nvPr/>
          </p:nvSpPr>
          <p:spPr bwMode="auto">
            <a:xfrm>
              <a:off x="3595" y="1132"/>
              <a:ext cx="462"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ODBA;  SPA</a:t>
              </a:r>
            </a:p>
          </p:txBody>
        </p:sp>
        <p:sp>
          <p:nvSpPr>
            <p:cNvPr id="10509" name="Freeform 269"/>
            <p:cNvSpPr>
              <a:spLocks/>
            </p:cNvSpPr>
            <p:nvPr/>
          </p:nvSpPr>
          <p:spPr bwMode="auto">
            <a:xfrm>
              <a:off x="4302" y="1115"/>
              <a:ext cx="8" cy="14"/>
            </a:xfrm>
            <a:custGeom>
              <a:avLst/>
              <a:gdLst/>
              <a:ahLst/>
              <a:cxnLst>
                <a:cxn ang="0">
                  <a:pos x="7" y="6"/>
                </a:cxn>
                <a:cxn ang="0">
                  <a:pos x="3" y="0"/>
                </a:cxn>
                <a:cxn ang="0">
                  <a:pos x="0" y="6"/>
                </a:cxn>
                <a:cxn ang="0">
                  <a:pos x="3" y="13"/>
                </a:cxn>
                <a:cxn ang="0">
                  <a:pos x="7" y="6"/>
                </a:cxn>
              </a:cxnLst>
              <a:rect l="0" t="0" r="r" b="b"/>
              <a:pathLst>
                <a:path w="8" h="14">
                  <a:moveTo>
                    <a:pt x="7" y="6"/>
                  </a:moveTo>
                  <a:lnTo>
                    <a:pt x="3" y="0"/>
                  </a:lnTo>
                  <a:lnTo>
                    <a:pt x="0" y="6"/>
                  </a:lnTo>
                  <a:lnTo>
                    <a:pt x="3"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10" name="Freeform 270"/>
            <p:cNvSpPr>
              <a:spLocks/>
            </p:cNvSpPr>
            <p:nvPr/>
          </p:nvSpPr>
          <p:spPr bwMode="auto">
            <a:xfrm>
              <a:off x="4302" y="1115"/>
              <a:ext cx="18" cy="24"/>
            </a:xfrm>
            <a:custGeom>
              <a:avLst/>
              <a:gdLst/>
              <a:ahLst/>
              <a:cxnLst>
                <a:cxn ang="0">
                  <a:pos x="17" y="11"/>
                </a:cxn>
                <a:cxn ang="0">
                  <a:pos x="8" y="0"/>
                </a:cxn>
                <a:cxn ang="0">
                  <a:pos x="0" y="11"/>
                </a:cxn>
                <a:cxn ang="0">
                  <a:pos x="8" y="23"/>
                </a:cxn>
                <a:cxn ang="0">
                  <a:pos x="17" y="11"/>
                </a:cxn>
              </a:cxnLst>
              <a:rect l="0" t="0" r="r" b="b"/>
              <a:pathLst>
                <a:path w="18" h="24">
                  <a:moveTo>
                    <a:pt x="17" y="11"/>
                  </a:moveTo>
                  <a:lnTo>
                    <a:pt x="8" y="0"/>
                  </a:lnTo>
                  <a:lnTo>
                    <a:pt x="0" y="11"/>
                  </a:lnTo>
                  <a:lnTo>
                    <a:pt x="8"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11" name="Freeform 271"/>
            <p:cNvSpPr>
              <a:spLocks/>
            </p:cNvSpPr>
            <p:nvPr/>
          </p:nvSpPr>
          <p:spPr bwMode="auto">
            <a:xfrm>
              <a:off x="4212" y="1209"/>
              <a:ext cx="9" cy="14"/>
            </a:xfrm>
            <a:custGeom>
              <a:avLst/>
              <a:gdLst/>
              <a:ahLst/>
              <a:cxnLst>
                <a:cxn ang="0">
                  <a:pos x="8" y="7"/>
                </a:cxn>
                <a:cxn ang="0">
                  <a:pos x="4" y="0"/>
                </a:cxn>
                <a:cxn ang="0">
                  <a:pos x="0" y="7"/>
                </a:cxn>
                <a:cxn ang="0">
                  <a:pos x="4" y="13"/>
                </a:cxn>
                <a:cxn ang="0">
                  <a:pos x="8" y="7"/>
                </a:cxn>
              </a:cxnLst>
              <a:rect l="0" t="0" r="r" b="b"/>
              <a:pathLst>
                <a:path w="9" h="14">
                  <a:moveTo>
                    <a:pt x="8" y="7"/>
                  </a:moveTo>
                  <a:lnTo>
                    <a:pt x="4" y="0"/>
                  </a:lnTo>
                  <a:lnTo>
                    <a:pt x="0" y="7"/>
                  </a:lnTo>
                  <a:lnTo>
                    <a:pt x="4" y="13"/>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12" name="Freeform 272"/>
            <p:cNvSpPr>
              <a:spLocks/>
            </p:cNvSpPr>
            <p:nvPr/>
          </p:nvSpPr>
          <p:spPr bwMode="auto">
            <a:xfrm>
              <a:off x="4212" y="1209"/>
              <a:ext cx="19" cy="24"/>
            </a:xfrm>
            <a:custGeom>
              <a:avLst/>
              <a:gdLst/>
              <a:ahLst/>
              <a:cxnLst>
                <a:cxn ang="0">
                  <a:pos x="18" y="12"/>
                </a:cxn>
                <a:cxn ang="0">
                  <a:pos x="9" y="0"/>
                </a:cxn>
                <a:cxn ang="0">
                  <a:pos x="0" y="12"/>
                </a:cxn>
                <a:cxn ang="0">
                  <a:pos x="9" y="23"/>
                </a:cxn>
                <a:cxn ang="0">
                  <a:pos x="18" y="12"/>
                </a:cxn>
              </a:cxnLst>
              <a:rect l="0" t="0" r="r" b="b"/>
              <a:pathLst>
                <a:path w="19" h="24">
                  <a:moveTo>
                    <a:pt x="18" y="12"/>
                  </a:moveTo>
                  <a:lnTo>
                    <a:pt x="9" y="0"/>
                  </a:lnTo>
                  <a:lnTo>
                    <a:pt x="0" y="12"/>
                  </a:lnTo>
                  <a:lnTo>
                    <a:pt x="9" y="23"/>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13" name="Rectangle 273"/>
            <p:cNvSpPr>
              <a:spLocks noChangeArrowheads="1"/>
            </p:cNvSpPr>
            <p:nvPr/>
          </p:nvSpPr>
          <p:spPr bwMode="auto">
            <a:xfrm>
              <a:off x="3330" y="1266"/>
              <a:ext cx="357"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FEAPRA</a:t>
              </a:r>
            </a:p>
          </p:txBody>
        </p:sp>
        <p:sp>
          <p:nvSpPr>
            <p:cNvPr id="10514" name="Freeform 274"/>
            <p:cNvSpPr>
              <a:spLocks/>
            </p:cNvSpPr>
            <p:nvPr/>
          </p:nvSpPr>
          <p:spPr bwMode="auto">
            <a:xfrm>
              <a:off x="4214" y="1239"/>
              <a:ext cx="8" cy="14"/>
            </a:xfrm>
            <a:custGeom>
              <a:avLst/>
              <a:gdLst/>
              <a:ahLst/>
              <a:cxnLst>
                <a:cxn ang="0">
                  <a:pos x="7" y="7"/>
                </a:cxn>
                <a:cxn ang="0">
                  <a:pos x="4" y="0"/>
                </a:cxn>
                <a:cxn ang="0">
                  <a:pos x="0" y="7"/>
                </a:cxn>
                <a:cxn ang="0">
                  <a:pos x="4" y="13"/>
                </a:cxn>
                <a:cxn ang="0">
                  <a:pos x="7" y="7"/>
                </a:cxn>
              </a:cxnLst>
              <a:rect l="0" t="0" r="r" b="b"/>
              <a:pathLst>
                <a:path w="8" h="14">
                  <a:moveTo>
                    <a:pt x="7" y="7"/>
                  </a:moveTo>
                  <a:lnTo>
                    <a:pt x="4" y="0"/>
                  </a:lnTo>
                  <a:lnTo>
                    <a:pt x="0" y="7"/>
                  </a:lnTo>
                  <a:lnTo>
                    <a:pt x="4" y="13"/>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15" name="Freeform 275"/>
            <p:cNvSpPr>
              <a:spLocks/>
            </p:cNvSpPr>
            <p:nvPr/>
          </p:nvSpPr>
          <p:spPr bwMode="auto">
            <a:xfrm>
              <a:off x="4214" y="1239"/>
              <a:ext cx="18" cy="24"/>
            </a:xfrm>
            <a:custGeom>
              <a:avLst/>
              <a:gdLst/>
              <a:ahLst/>
              <a:cxnLst>
                <a:cxn ang="0">
                  <a:pos x="17" y="12"/>
                </a:cxn>
                <a:cxn ang="0">
                  <a:pos x="9" y="0"/>
                </a:cxn>
                <a:cxn ang="0">
                  <a:pos x="0" y="12"/>
                </a:cxn>
                <a:cxn ang="0">
                  <a:pos x="9" y="23"/>
                </a:cxn>
                <a:cxn ang="0">
                  <a:pos x="17" y="12"/>
                </a:cxn>
              </a:cxnLst>
              <a:rect l="0" t="0" r="r" b="b"/>
              <a:pathLst>
                <a:path w="18" h="24">
                  <a:moveTo>
                    <a:pt x="17" y="12"/>
                  </a:moveTo>
                  <a:lnTo>
                    <a:pt x="9" y="0"/>
                  </a:lnTo>
                  <a:lnTo>
                    <a:pt x="0" y="12"/>
                  </a:lnTo>
                  <a:lnTo>
                    <a:pt x="9" y="23"/>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16" name="Freeform 276"/>
            <p:cNvSpPr>
              <a:spLocks/>
            </p:cNvSpPr>
            <p:nvPr/>
          </p:nvSpPr>
          <p:spPr bwMode="auto">
            <a:xfrm>
              <a:off x="4212" y="1293"/>
              <a:ext cx="9" cy="14"/>
            </a:xfrm>
            <a:custGeom>
              <a:avLst/>
              <a:gdLst/>
              <a:ahLst/>
              <a:cxnLst>
                <a:cxn ang="0">
                  <a:pos x="8" y="6"/>
                </a:cxn>
                <a:cxn ang="0">
                  <a:pos x="4" y="0"/>
                </a:cxn>
                <a:cxn ang="0">
                  <a:pos x="0" y="6"/>
                </a:cxn>
                <a:cxn ang="0">
                  <a:pos x="4" y="13"/>
                </a:cxn>
                <a:cxn ang="0">
                  <a:pos x="8" y="6"/>
                </a:cxn>
              </a:cxnLst>
              <a:rect l="0" t="0" r="r" b="b"/>
              <a:pathLst>
                <a:path w="9" h="14">
                  <a:moveTo>
                    <a:pt x="8" y="6"/>
                  </a:moveTo>
                  <a:lnTo>
                    <a:pt x="4" y="0"/>
                  </a:lnTo>
                  <a:lnTo>
                    <a:pt x="0" y="6"/>
                  </a:lnTo>
                  <a:lnTo>
                    <a:pt x="4" y="13"/>
                  </a:lnTo>
                  <a:lnTo>
                    <a:pt x="8"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17" name="Freeform 277"/>
            <p:cNvSpPr>
              <a:spLocks/>
            </p:cNvSpPr>
            <p:nvPr/>
          </p:nvSpPr>
          <p:spPr bwMode="auto">
            <a:xfrm>
              <a:off x="4212" y="1293"/>
              <a:ext cx="19" cy="24"/>
            </a:xfrm>
            <a:custGeom>
              <a:avLst/>
              <a:gdLst/>
              <a:ahLst/>
              <a:cxnLst>
                <a:cxn ang="0">
                  <a:pos x="18" y="11"/>
                </a:cxn>
                <a:cxn ang="0">
                  <a:pos x="9" y="0"/>
                </a:cxn>
                <a:cxn ang="0">
                  <a:pos x="0" y="11"/>
                </a:cxn>
                <a:cxn ang="0">
                  <a:pos x="9" y="23"/>
                </a:cxn>
                <a:cxn ang="0">
                  <a:pos x="18" y="11"/>
                </a:cxn>
              </a:cxnLst>
              <a:rect l="0" t="0" r="r" b="b"/>
              <a:pathLst>
                <a:path w="19" h="24">
                  <a:moveTo>
                    <a:pt x="18" y="11"/>
                  </a:moveTo>
                  <a:lnTo>
                    <a:pt x="9" y="0"/>
                  </a:lnTo>
                  <a:lnTo>
                    <a:pt x="0" y="11"/>
                  </a:lnTo>
                  <a:lnTo>
                    <a:pt x="9" y="23"/>
                  </a:lnTo>
                  <a:lnTo>
                    <a:pt x="18"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18" name="Freeform 278"/>
            <p:cNvSpPr>
              <a:spLocks/>
            </p:cNvSpPr>
            <p:nvPr/>
          </p:nvSpPr>
          <p:spPr bwMode="auto">
            <a:xfrm>
              <a:off x="4216" y="1339"/>
              <a:ext cx="9" cy="14"/>
            </a:xfrm>
            <a:custGeom>
              <a:avLst/>
              <a:gdLst/>
              <a:ahLst/>
              <a:cxnLst>
                <a:cxn ang="0">
                  <a:pos x="8" y="6"/>
                </a:cxn>
                <a:cxn ang="0">
                  <a:pos x="4" y="0"/>
                </a:cxn>
                <a:cxn ang="0">
                  <a:pos x="0" y="6"/>
                </a:cxn>
                <a:cxn ang="0">
                  <a:pos x="4" y="13"/>
                </a:cxn>
                <a:cxn ang="0">
                  <a:pos x="8" y="6"/>
                </a:cxn>
              </a:cxnLst>
              <a:rect l="0" t="0" r="r" b="b"/>
              <a:pathLst>
                <a:path w="9" h="14">
                  <a:moveTo>
                    <a:pt x="8" y="6"/>
                  </a:moveTo>
                  <a:lnTo>
                    <a:pt x="4" y="0"/>
                  </a:lnTo>
                  <a:lnTo>
                    <a:pt x="0" y="6"/>
                  </a:lnTo>
                  <a:lnTo>
                    <a:pt x="4" y="13"/>
                  </a:lnTo>
                  <a:lnTo>
                    <a:pt x="8"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19" name="Freeform 279"/>
            <p:cNvSpPr>
              <a:spLocks/>
            </p:cNvSpPr>
            <p:nvPr/>
          </p:nvSpPr>
          <p:spPr bwMode="auto">
            <a:xfrm>
              <a:off x="4216" y="1339"/>
              <a:ext cx="19" cy="24"/>
            </a:xfrm>
            <a:custGeom>
              <a:avLst/>
              <a:gdLst/>
              <a:ahLst/>
              <a:cxnLst>
                <a:cxn ang="0">
                  <a:pos x="18" y="11"/>
                </a:cxn>
                <a:cxn ang="0">
                  <a:pos x="9" y="0"/>
                </a:cxn>
                <a:cxn ang="0">
                  <a:pos x="0" y="11"/>
                </a:cxn>
                <a:cxn ang="0">
                  <a:pos x="9" y="23"/>
                </a:cxn>
                <a:cxn ang="0">
                  <a:pos x="18" y="11"/>
                </a:cxn>
              </a:cxnLst>
              <a:rect l="0" t="0" r="r" b="b"/>
              <a:pathLst>
                <a:path w="19" h="24">
                  <a:moveTo>
                    <a:pt x="18" y="11"/>
                  </a:moveTo>
                  <a:lnTo>
                    <a:pt x="9" y="0"/>
                  </a:lnTo>
                  <a:lnTo>
                    <a:pt x="0" y="11"/>
                  </a:lnTo>
                  <a:lnTo>
                    <a:pt x="9" y="23"/>
                  </a:lnTo>
                  <a:lnTo>
                    <a:pt x="18"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20" name="Freeform 280"/>
            <p:cNvSpPr>
              <a:spLocks/>
            </p:cNvSpPr>
            <p:nvPr/>
          </p:nvSpPr>
          <p:spPr bwMode="auto">
            <a:xfrm>
              <a:off x="4218" y="1387"/>
              <a:ext cx="8" cy="14"/>
            </a:xfrm>
            <a:custGeom>
              <a:avLst/>
              <a:gdLst/>
              <a:ahLst/>
              <a:cxnLst>
                <a:cxn ang="0">
                  <a:pos x="7" y="6"/>
                </a:cxn>
                <a:cxn ang="0">
                  <a:pos x="4" y="0"/>
                </a:cxn>
                <a:cxn ang="0">
                  <a:pos x="0" y="6"/>
                </a:cxn>
                <a:cxn ang="0">
                  <a:pos x="4" y="13"/>
                </a:cxn>
                <a:cxn ang="0">
                  <a:pos x="7" y="6"/>
                </a:cxn>
              </a:cxnLst>
              <a:rect l="0" t="0" r="r" b="b"/>
              <a:pathLst>
                <a:path w="8" h="14">
                  <a:moveTo>
                    <a:pt x="7" y="6"/>
                  </a:moveTo>
                  <a:lnTo>
                    <a:pt x="4" y="0"/>
                  </a:lnTo>
                  <a:lnTo>
                    <a:pt x="0" y="6"/>
                  </a:lnTo>
                  <a:lnTo>
                    <a:pt x="4"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21" name="Freeform 281"/>
            <p:cNvSpPr>
              <a:spLocks/>
            </p:cNvSpPr>
            <p:nvPr/>
          </p:nvSpPr>
          <p:spPr bwMode="auto">
            <a:xfrm>
              <a:off x="4218" y="1387"/>
              <a:ext cx="18" cy="24"/>
            </a:xfrm>
            <a:custGeom>
              <a:avLst/>
              <a:gdLst/>
              <a:ahLst/>
              <a:cxnLst>
                <a:cxn ang="0">
                  <a:pos x="17" y="11"/>
                </a:cxn>
                <a:cxn ang="0">
                  <a:pos x="9" y="0"/>
                </a:cxn>
                <a:cxn ang="0">
                  <a:pos x="0" y="11"/>
                </a:cxn>
                <a:cxn ang="0">
                  <a:pos x="9" y="23"/>
                </a:cxn>
                <a:cxn ang="0">
                  <a:pos x="17" y="11"/>
                </a:cxn>
              </a:cxnLst>
              <a:rect l="0" t="0" r="r" b="b"/>
              <a:pathLst>
                <a:path w="18" h="24">
                  <a:moveTo>
                    <a:pt x="17" y="11"/>
                  </a:moveTo>
                  <a:lnTo>
                    <a:pt x="9" y="0"/>
                  </a:lnTo>
                  <a:lnTo>
                    <a:pt x="0" y="11"/>
                  </a:lnTo>
                  <a:lnTo>
                    <a:pt x="9"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22" name="Freeform 282"/>
            <p:cNvSpPr>
              <a:spLocks/>
            </p:cNvSpPr>
            <p:nvPr/>
          </p:nvSpPr>
          <p:spPr bwMode="auto">
            <a:xfrm>
              <a:off x="4222" y="1432"/>
              <a:ext cx="9" cy="14"/>
            </a:xfrm>
            <a:custGeom>
              <a:avLst/>
              <a:gdLst/>
              <a:ahLst/>
              <a:cxnLst>
                <a:cxn ang="0">
                  <a:pos x="8" y="7"/>
                </a:cxn>
                <a:cxn ang="0">
                  <a:pos x="4" y="0"/>
                </a:cxn>
                <a:cxn ang="0">
                  <a:pos x="0" y="7"/>
                </a:cxn>
                <a:cxn ang="0">
                  <a:pos x="4" y="13"/>
                </a:cxn>
                <a:cxn ang="0">
                  <a:pos x="8" y="7"/>
                </a:cxn>
              </a:cxnLst>
              <a:rect l="0" t="0" r="r" b="b"/>
              <a:pathLst>
                <a:path w="9" h="14">
                  <a:moveTo>
                    <a:pt x="8" y="7"/>
                  </a:moveTo>
                  <a:lnTo>
                    <a:pt x="4" y="0"/>
                  </a:lnTo>
                  <a:lnTo>
                    <a:pt x="0" y="7"/>
                  </a:lnTo>
                  <a:lnTo>
                    <a:pt x="4" y="13"/>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23" name="Freeform 283"/>
            <p:cNvSpPr>
              <a:spLocks/>
            </p:cNvSpPr>
            <p:nvPr/>
          </p:nvSpPr>
          <p:spPr bwMode="auto">
            <a:xfrm>
              <a:off x="4222" y="1432"/>
              <a:ext cx="19" cy="24"/>
            </a:xfrm>
            <a:custGeom>
              <a:avLst/>
              <a:gdLst/>
              <a:ahLst/>
              <a:cxnLst>
                <a:cxn ang="0">
                  <a:pos x="18" y="12"/>
                </a:cxn>
                <a:cxn ang="0">
                  <a:pos x="9" y="0"/>
                </a:cxn>
                <a:cxn ang="0">
                  <a:pos x="0" y="12"/>
                </a:cxn>
                <a:cxn ang="0">
                  <a:pos x="9" y="23"/>
                </a:cxn>
                <a:cxn ang="0">
                  <a:pos x="18" y="12"/>
                </a:cxn>
              </a:cxnLst>
              <a:rect l="0" t="0" r="r" b="b"/>
              <a:pathLst>
                <a:path w="19" h="24">
                  <a:moveTo>
                    <a:pt x="18" y="12"/>
                  </a:moveTo>
                  <a:lnTo>
                    <a:pt x="9" y="0"/>
                  </a:lnTo>
                  <a:lnTo>
                    <a:pt x="0" y="12"/>
                  </a:lnTo>
                  <a:lnTo>
                    <a:pt x="9" y="23"/>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24" name="Freeform 284"/>
            <p:cNvSpPr>
              <a:spLocks/>
            </p:cNvSpPr>
            <p:nvPr/>
          </p:nvSpPr>
          <p:spPr bwMode="auto">
            <a:xfrm>
              <a:off x="4218" y="1479"/>
              <a:ext cx="8" cy="14"/>
            </a:xfrm>
            <a:custGeom>
              <a:avLst/>
              <a:gdLst/>
              <a:ahLst/>
              <a:cxnLst>
                <a:cxn ang="0">
                  <a:pos x="7" y="7"/>
                </a:cxn>
                <a:cxn ang="0">
                  <a:pos x="4" y="0"/>
                </a:cxn>
                <a:cxn ang="0">
                  <a:pos x="0" y="7"/>
                </a:cxn>
                <a:cxn ang="0">
                  <a:pos x="4" y="13"/>
                </a:cxn>
                <a:cxn ang="0">
                  <a:pos x="7" y="7"/>
                </a:cxn>
              </a:cxnLst>
              <a:rect l="0" t="0" r="r" b="b"/>
              <a:pathLst>
                <a:path w="8" h="14">
                  <a:moveTo>
                    <a:pt x="7" y="7"/>
                  </a:moveTo>
                  <a:lnTo>
                    <a:pt x="4" y="0"/>
                  </a:lnTo>
                  <a:lnTo>
                    <a:pt x="0" y="7"/>
                  </a:lnTo>
                  <a:lnTo>
                    <a:pt x="4" y="13"/>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25" name="Freeform 285"/>
            <p:cNvSpPr>
              <a:spLocks/>
            </p:cNvSpPr>
            <p:nvPr/>
          </p:nvSpPr>
          <p:spPr bwMode="auto">
            <a:xfrm>
              <a:off x="4218" y="1479"/>
              <a:ext cx="18" cy="24"/>
            </a:xfrm>
            <a:custGeom>
              <a:avLst/>
              <a:gdLst/>
              <a:ahLst/>
              <a:cxnLst>
                <a:cxn ang="0">
                  <a:pos x="17" y="12"/>
                </a:cxn>
                <a:cxn ang="0">
                  <a:pos x="9" y="0"/>
                </a:cxn>
                <a:cxn ang="0">
                  <a:pos x="0" y="12"/>
                </a:cxn>
                <a:cxn ang="0">
                  <a:pos x="9" y="23"/>
                </a:cxn>
                <a:cxn ang="0">
                  <a:pos x="17" y="12"/>
                </a:cxn>
              </a:cxnLst>
              <a:rect l="0" t="0" r="r" b="b"/>
              <a:pathLst>
                <a:path w="18" h="24">
                  <a:moveTo>
                    <a:pt x="17" y="12"/>
                  </a:moveTo>
                  <a:lnTo>
                    <a:pt x="9" y="0"/>
                  </a:lnTo>
                  <a:lnTo>
                    <a:pt x="0" y="12"/>
                  </a:lnTo>
                  <a:lnTo>
                    <a:pt x="9" y="23"/>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26" name="Freeform 286"/>
            <p:cNvSpPr>
              <a:spLocks/>
            </p:cNvSpPr>
            <p:nvPr/>
          </p:nvSpPr>
          <p:spPr bwMode="auto">
            <a:xfrm>
              <a:off x="4216" y="1518"/>
              <a:ext cx="9" cy="14"/>
            </a:xfrm>
            <a:custGeom>
              <a:avLst/>
              <a:gdLst/>
              <a:ahLst/>
              <a:cxnLst>
                <a:cxn ang="0">
                  <a:pos x="8" y="7"/>
                </a:cxn>
                <a:cxn ang="0">
                  <a:pos x="4" y="0"/>
                </a:cxn>
                <a:cxn ang="0">
                  <a:pos x="0" y="7"/>
                </a:cxn>
                <a:cxn ang="0">
                  <a:pos x="4" y="13"/>
                </a:cxn>
                <a:cxn ang="0">
                  <a:pos x="8" y="7"/>
                </a:cxn>
              </a:cxnLst>
              <a:rect l="0" t="0" r="r" b="b"/>
              <a:pathLst>
                <a:path w="9" h="14">
                  <a:moveTo>
                    <a:pt x="8" y="7"/>
                  </a:moveTo>
                  <a:lnTo>
                    <a:pt x="4" y="0"/>
                  </a:lnTo>
                  <a:lnTo>
                    <a:pt x="0" y="7"/>
                  </a:lnTo>
                  <a:lnTo>
                    <a:pt x="4" y="13"/>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27" name="Freeform 287"/>
            <p:cNvSpPr>
              <a:spLocks/>
            </p:cNvSpPr>
            <p:nvPr/>
          </p:nvSpPr>
          <p:spPr bwMode="auto">
            <a:xfrm>
              <a:off x="4216" y="1518"/>
              <a:ext cx="19" cy="24"/>
            </a:xfrm>
            <a:custGeom>
              <a:avLst/>
              <a:gdLst/>
              <a:ahLst/>
              <a:cxnLst>
                <a:cxn ang="0">
                  <a:pos x="18" y="12"/>
                </a:cxn>
                <a:cxn ang="0">
                  <a:pos x="9" y="0"/>
                </a:cxn>
                <a:cxn ang="0">
                  <a:pos x="0" y="12"/>
                </a:cxn>
                <a:cxn ang="0">
                  <a:pos x="9" y="23"/>
                </a:cxn>
                <a:cxn ang="0">
                  <a:pos x="18" y="12"/>
                </a:cxn>
              </a:cxnLst>
              <a:rect l="0" t="0" r="r" b="b"/>
              <a:pathLst>
                <a:path w="19" h="24">
                  <a:moveTo>
                    <a:pt x="18" y="12"/>
                  </a:moveTo>
                  <a:lnTo>
                    <a:pt x="9" y="0"/>
                  </a:lnTo>
                  <a:lnTo>
                    <a:pt x="0" y="12"/>
                  </a:lnTo>
                  <a:lnTo>
                    <a:pt x="9" y="23"/>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28" name="Rectangle 288"/>
            <p:cNvSpPr>
              <a:spLocks noChangeArrowheads="1"/>
            </p:cNvSpPr>
            <p:nvPr/>
          </p:nvSpPr>
          <p:spPr bwMode="auto">
            <a:xfrm>
              <a:off x="3849" y="1217"/>
              <a:ext cx="216"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AIA</a:t>
              </a:r>
            </a:p>
          </p:txBody>
        </p:sp>
        <p:sp>
          <p:nvSpPr>
            <p:cNvPr id="10529" name="Rectangle 289"/>
            <p:cNvSpPr>
              <a:spLocks noChangeArrowheads="1"/>
            </p:cNvSpPr>
            <p:nvPr/>
          </p:nvSpPr>
          <p:spPr bwMode="auto">
            <a:xfrm>
              <a:off x="3345" y="1362"/>
              <a:ext cx="295"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WSRA</a:t>
              </a:r>
            </a:p>
          </p:txBody>
        </p:sp>
        <p:sp>
          <p:nvSpPr>
            <p:cNvPr id="10530" name="Rectangle 290"/>
            <p:cNvSpPr>
              <a:spLocks noChangeArrowheads="1"/>
            </p:cNvSpPr>
            <p:nvPr/>
          </p:nvSpPr>
          <p:spPr bwMode="auto">
            <a:xfrm>
              <a:off x="3757" y="1312"/>
              <a:ext cx="295"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NWPA</a:t>
              </a:r>
            </a:p>
          </p:txBody>
        </p:sp>
        <p:sp>
          <p:nvSpPr>
            <p:cNvPr id="10531" name="Rectangle 291"/>
            <p:cNvSpPr>
              <a:spLocks noChangeArrowheads="1"/>
            </p:cNvSpPr>
            <p:nvPr/>
          </p:nvSpPr>
          <p:spPr bwMode="auto">
            <a:xfrm>
              <a:off x="3370" y="1451"/>
              <a:ext cx="275"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TSCA</a:t>
              </a:r>
            </a:p>
          </p:txBody>
        </p:sp>
        <p:sp>
          <p:nvSpPr>
            <p:cNvPr id="10532" name="Rectangle 292"/>
            <p:cNvSpPr>
              <a:spLocks noChangeArrowheads="1"/>
            </p:cNvSpPr>
            <p:nvPr/>
          </p:nvSpPr>
          <p:spPr bwMode="auto">
            <a:xfrm>
              <a:off x="3783" y="1587"/>
              <a:ext cx="275"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FHSA</a:t>
              </a:r>
            </a:p>
          </p:txBody>
        </p:sp>
        <p:sp>
          <p:nvSpPr>
            <p:cNvPr id="10533" name="Rectangle 293"/>
            <p:cNvSpPr>
              <a:spLocks noChangeArrowheads="1"/>
            </p:cNvSpPr>
            <p:nvPr/>
          </p:nvSpPr>
          <p:spPr bwMode="auto">
            <a:xfrm>
              <a:off x="3623" y="1406"/>
              <a:ext cx="414"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UMTRAAA</a:t>
              </a:r>
            </a:p>
          </p:txBody>
        </p:sp>
        <p:sp>
          <p:nvSpPr>
            <p:cNvPr id="10534" name="Freeform 294"/>
            <p:cNvSpPr>
              <a:spLocks/>
            </p:cNvSpPr>
            <p:nvPr/>
          </p:nvSpPr>
          <p:spPr bwMode="auto">
            <a:xfrm>
              <a:off x="4216" y="1564"/>
              <a:ext cx="8" cy="14"/>
            </a:xfrm>
            <a:custGeom>
              <a:avLst/>
              <a:gdLst/>
              <a:ahLst/>
              <a:cxnLst>
                <a:cxn ang="0">
                  <a:pos x="7" y="7"/>
                </a:cxn>
                <a:cxn ang="0">
                  <a:pos x="4" y="0"/>
                </a:cxn>
                <a:cxn ang="0">
                  <a:pos x="0" y="7"/>
                </a:cxn>
                <a:cxn ang="0">
                  <a:pos x="4" y="13"/>
                </a:cxn>
                <a:cxn ang="0">
                  <a:pos x="7" y="7"/>
                </a:cxn>
              </a:cxnLst>
              <a:rect l="0" t="0" r="r" b="b"/>
              <a:pathLst>
                <a:path w="8" h="14">
                  <a:moveTo>
                    <a:pt x="7" y="7"/>
                  </a:moveTo>
                  <a:lnTo>
                    <a:pt x="4" y="0"/>
                  </a:lnTo>
                  <a:lnTo>
                    <a:pt x="0" y="7"/>
                  </a:lnTo>
                  <a:lnTo>
                    <a:pt x="4" y="13"/>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35" name="Freeform 295"/>
            <p:cNvSpPr>
              <a:spLocks/>
            </p:cNvSpPr>
            <p:nvPr/>
          </p:nvSpPr>
          <p:spPr bwMode="auto">
            <a:xfrm>
              <a:off x="4216" y="1564"/>
              <a:ext cx="18" cy="24"/>
            </a:xfrm>
            <a:custGeom>
              <a:avLst/>
              <a:gdLst/>
              <a:ahLst/>
              <a:cxnLst>
                <a:cxn ang="0">
                  <a:pos x="17" y="12"/>
                </a:cxn>
                <a:cxn ang="0">
                  <a:pos x="9" y="0"/>
                </a:cxn>
                <a:cxn ang="0">
                  <a:pos x="0" y="12"/>
                </a:cxn>
                <a:cxn ang="0">
                  <a:pos x="9" y="23"/>
                </a:cxn>
                <a:cxn ang="0">
                  <a:pos x="17" y="12"/>
                </a:cxn>
              </a:cxnLst>
              <a:rect l="0" t="0" r="r" b="b"/>
              <a:pathLst>
                <a:path w="18" h="24">
                  <a:moveTo>
                    <a:pt x="17" y="12"/>
                  </a:moveTo>
                  <a:lnTo>
                    <a:pt x="9" y="0"/>
                  </a:lnTo>
                  <a:lnTo>
                    <a:pt x="0" y="12"/>
                  </a:lnTo>
                  <a:lnTo>
                    <a:pt x="9" y="23"/>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36" name="Freeform 296"/>
            <p:cNvSpPr>
              <a:spLocks/>
            </p:cNvSpPr>
            <p:nvPr/>
          </p:nvSpPr>
          <p:spPr bwMode="auto">
            <a:xfrm>
              <a:off x="4216" y="1612"/>
              <a:ext cx="8" cy="14"/>
            </a:xfrm>
            <a:custGeom>
              <a:avLst/>
              <a:gdLst/>
              <a:ahLst/>
              <a:cxnLst>
                <a:cxn ang="0">
                  <a:pos x="7" y="6"/>
                </a:cxn>
                <a:cxn ang="0">
                  <a:pos x="4" y="0"/>
                </a:cxn>
                <a:cxn ang="0">
                  <a:pos x="0" y="6"/>
                </a:cxn>
                <a:cxn ang="0">
                  <a:pos x="4" y="13"/>
                </a:cxn>
                <a:cxn ang="0">
                  <a:pos x="7" y="6"/>
                </a:cxn>
              </a:cxnLst>
              <a:rect l="0" t="0" r="r" b="b"/>
              <a:pathLst>
                <a:path w="8" h="14">
                  <a:moveTo>
                    <a:pt x="7" y="6"/>
                  </a:moveTo>
                  <a:lnTo>
                    <a:pt x="4" y="0"/>
                  </a:lnTo>
                  <a:lnTo>
                    <a:pt x="0" y="6"/>
                  </a:lnTo>
                  <a:lnTo>
                    <a:pt x="4"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37" name="Freeform 297"/>
            <p:cNvSpPr>
              <a:spLocks/>
            </p:cNvSpPr>
            <p:nvPr/>
          </p:nvSpPr>
          <p:spPr bwMode="auto">
            <a:xfrm>
              <a:off x="4216" y="1612"/>
              <a:ext cx="18" cy="24"/>
            </a:xfrm>
            <a:custGeom>
              <a:avLst/>
              <a:gdLst/>
              <a:ahLst/>
              <a:cxnLst>
                <a:cxn ang="0">
                  <a:pos x="17" y="11"/>
                </a:cxn>
                <a:cxn ang="0">
                  <a:pos x="9" y="0"/>
                </a:cxn>
                <a:cxn ang="0">
                  <a:pos x="0" y="11"/>
                </a:cxn>
                <a:cxn ang="0">
                  <a:pos x="9" y="23"/>
                </a:cxn>
                <a:cxn ang="0">
                  <a:pos x="17" y="11"/>
                </a:cxn>
              </a:cxnLst>
              <a:rect l="0" t="0" r="r" b="b"/>
              <a:pathLst>
                <a:path w="18" h="24">
                  <a:moveTo>
                    <a:pt x="17" y="11"/>
                  </a:moveTo>
                  <a:lnTo>
                    <a:pt x="9" y="0"/>
                  </a:lnTo>
                  <a:lnTo>
                    <a:pt x="0" y="11"/>
                  </a:lnTo>
                  <a:lnTo>
                    <a:pt x="9"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38" name="Freeform 298"/>
            <p:cNvSpPr>
              <a:spLocks/>
            </p:cNvSpPr>
            <p:nvPr/>
          </p:nvSpPr>
          <p:spPr bwMode="auto">
            <a:xfrm>
              <a:off x="4217" y="1663"/>
              <a:ext cx="9" cy="14"/>
            </a:xfrm>
            <a:custGeom>
              <a:avLst/>
              <a:gdLst/>
              <a:ahLst/>
              <a:cxnLst>
                <a:cxn ang="0">
                  <a:pos x="8" y="7"/>
                </a:cxn>
                <a:cxn ang="0">
                  <a:pos x="4" y="0"/>
                </a:cxn>
                <a:cxn ang="0">
                  <a:pos x="0" y="7"/>
                </a:cxn>
                <a:cxn ang="0">
                  <a:pos x="4" y="13"/>
                </a:cxn>
                <a:cxn ang="0">
                  <a:pos x="8" y="7"/>
                </a:cxn>
              </a:cxnLst>
              <a:rect l="0" t="0" r="r" b="b"/>
              <a:pathLst>
                <a:path w="9" h="14">
                  <a:moveTo>
                    <a:pt x="8" y="7"/>
                  </a:moveTo>
                  <a:lnTo>
                    <a:pt x="4" y="0"/>
                  </a:lnTo>
                  <a:lnTo>
                    <a:pt x="0" y="7"/>
                  </a:lnTo>
                  <a:lnTo>
                    <a:pt x="4" y="13"/>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39" name="Freeform 299"/>
            <p:cNvSpPr>
              <a:spLocks/>
            </p:cNvSpPr>
            <p:nvPr/>
          </p:nvSpPr>
          <p:spPr bwMode="auto">
            <a:xfrm>
              <a:off x="4217" y="1663"/>
              <a:ext cx="19" cy="24"/>
            </a:xfrm>
            <a:custGeom>
              <a:avLst/>
              <a:gdLst/>
              <a:ahLst/>
              <a:cxnLst>
                <a:cxn ang="0">
                  <a:pos x="18" y="12"/>
                </a:cxn>
                <a:cxn ang="0">
                  <a:pos x="9" y="0"/>
                </a:cxn>
                <a:cxn ang="0">
                  <a:pos x="0" y="12"/>
                </a:cxn>
                <a:cxn ang="0">
                  <a:pos x="9" y="23"/>
                </a:cxn>
                <a:cxn ang="0">
                  <a:pos x="18" y="12"/>
                </a:cxn>
              </a:cxnLst>
              <a:rect l="0" t="0" r="r" b="b"/>
              <a:pathLst>
                <a:path w="19" h="24">
                  <a:moveTo>
                    <a:pt x="18" y="12"/>
                  </a:moveTo>
                  <a:lnTo>
                    <a:pt x="9" y="0"/>
                  </a:lnTo>
                  <a:lnTo>
                    <a:pt x="0" y="12"/>
                  </a:lnTo>
                  <a:lnTo>
                    <a:pt x="9" y="23"/>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40" name="Freeform 300"/>
            <p:cNvSpPr>
              <a:spLocks/>
            </p:cNvSpPr>
            <p:nvPr/>
          </p:nvSpPr>
          <p:spPr bwMode="auto">
            <a:xfrm>
              <a:off x="4216" y="1705"/>
              <a:ext cx="8" cy="14"/>
            </a:xfrm>
            <a:custGeom>
              <a:avLst/>
              <a:gdLst/>
              <a:ahLst/>
              <a:cxnLst>
                <a:cxn ang="0">
                  <a:pos x="7" y="6"/>
                </a:cxn>
                <a:cxn ang="0">
                  <a:pos x="3" y="0"/>
                </a:cxn>
                <a:cxn ang="0">
                  <a:pos x="0" y="6"/>
                </a:cxn>
                <a:cxn ang="0">
                  <a:pos x="3" y="13"/>
                </a:cxn>
                <a:cxn ang="0">
                  <a:pos x="7" y="6"/>
                </a:cxn>
              </a:cxnLst>
              <a:rect l="0" t="0" r="r" b="b"/>
              <a:pathLst>
                <a:path w="8" h="14">
                  <a:moveTo>
                    <a:pt x="7" y="6"/>
                  </a:moveTo>
                  <a:lnTo>
                    <a:pt x="3" y="0"/>
                  </a:lnTo>
                  <a:lnTo>
                    <a:pt x="0" y="6"/>
                  </a:lnTo>
                  <a:lnTo>
                    <a:pt x="3"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41" name="Freeform 301"/>
            <p:cNvSpPr>
              <a:spLocks/>
            </p:cNvSpPr>
            <p:nvPr/>
          </p:nvSpPr>
          <p:spPr bwMode="auto">
            <a:xfrm>
              <a:off x="4216" y="1705"/>
              <a:ext cx="18" cy="24"/>
            </a:xfrm>
            <a:custGeom>
              <a:avLst/>
              <a:gdLst/>
              <a:ahLst/>
              <a:cxnLst>
                <a:cxn ang="0">
                  <a:pos x="17" y="11"/>
                </a:cxn>
                <a:cxn ang="0">
                  <a:pos x="8" y="0"/>
                </a:cxn>
                <a:cxn ang="0">
                  <a:pos x="0" y="11"/>
                </a:cxn>
                <a:cxn ang="0">
                  <a:pos x="8" y="23"/>
                </a:cxn>
                <a:cxn ang="0">
                  <a:pos x="17" y="11"/>
                </a:cxn>
              </a:cxnLst>
              <a:rect l="0" t="0" r="r" b="b"/>
              <a:pathLst>
                <a:path w="18" h="24">
                  <a:moveTo>
                    <a:pt x="17" y="11"/>
                  </a:moveTo>
                  <a:lnTo>
                    <a:pt x="8" y="0"/>
                  </a:lnTo>
                  <a:lnTo>
                    <a:pt x="0" y="11"/>
                  </a:lnTo>
                  <a:lnTo>
                    <a:pt x="8"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42" name="Freeform 302"/>
            <p:cNvSpPr>
              <a:spLocks/>
            </p:cNvSpPr>
            <p:nvPr/>
          </p:nvSpPr>
          <p:spPr bwMode="auto">
            <a:xfrm>
              <a:off x="4216" y="1753"/>
              <a:ext cx="8" cy="14"/>
            </a:xfrm>
            <a:custGeom>
              <a:avLst/>
              <a:gdLst/>
              <a:ahLst/>
              <a:cxnLst>
                <a:cxn ang="0">
                  <a:pos x="7" y="7"/>
                </a:cxn>
                <a:cxn ang="0">
                  <a:pos x="3" y="0"/>
                </a:cxn>
                <a:cxn ang="0">
                  <a:pos x="0" y="7"/>
                </a:cxn>
                <a:cxn ang="0">
                  <a:pos x="3" y="13"/>
                </a:cxn>
                <a:cxn ang="0">
                  <a:pos x="7" y="7"/>
                </a:cxn>
              </a:cxnLst>
              <a:rect l="0" t="0" r="r" b="b"/>
              <a:pathLst>
                <a:path w="8" h="14">
                  <a:moveTo>
                    <a:pt x="7" y="7"/>
                  </a:moveTo>
                  <a:lnTo>
                    <a:pt x="3" y="0"/>
                  </a:lnTo>
                  <a:lnTo>
                    <a:pt x="0" y="7"/>
                  </a:lnTo>
                  <a:lnTo>
                    <a:pt x="3" y="13"/>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43" name="Freeform 303"/>
            <p:cNvSpPr>
              <a:spLocks/>
            </p:cNvSpPr>
            <p:nvPr/>
          </p:nvSpPr>
          <p:spPr bwMode="auto">
            <a:xfrm>
              <a:off x="4216" y="1753"/>
              <a:ext cx="18" cy="24"/>
            </a:xfrm>
            <a:custGeom>
              <a:avLst/>
              <a:gdLst/>
              <a:ahLst/>
              <a:cxnLst>
                <a:cxn ang="0">
                  <a:pos x="17" y="12"/>
                </a:cxn>
                <a:cxn ang="0">
                  <a:pos x="8" y="0"/>
                </a:cxn>
                <a:cxn ang="0">
                  <a:pos x="0" y="12"/>
                </a:cxn>
                <a:cxn ang="0">
                  <a:pos x="8" y="23"/>
                </a:cxn>
                <a:cxn ang="0">
                  <a:pos x="17" y="12"/>
                </a:cxn>
              </a:cxnLst>
              <a:rect l="0" t="0" r="r" b="b"/>
              <a:pathLst>
                <a:path w="18" h="24">
                  <a:moveTo>
                    <a:pt x="17" y="12"/>
                  </a:moveTo>
                  <a:lnTo>
                    <a:pt x="8" y="0"/>
                  </a:lnTo>
                  <a:lnTo>
                    <a:pt x="0" y="12"/>
                  </a:lnTo>
                  <a:lnTo>
                    <a:pt x="8" y="23"/>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44" name="Freeform 304"/>
            <p:cNvSpPr>
              <a:spLocks/>
            </p:cNvSpPr>
            <p:nvPr/>
          </p:nvSpPr>
          <p:spPr bwMode="auto">
            <a:xfrm>
              <a:off x="4216" y="1794"/>
              <a:ext cx="9" cy="14"/>
            </a:xfrm>
            <a:custGeom>
              <a:avLst/>
              <a:gdLst/>
              <a:ahLst/>
              <a:cxnLst>
                <a:cxn ang="0">
                  <a:pos x="8" y="7"/>
                </a:cxn>
                <a:cxn ang="0">
                  <a:pos x="4" y="0"/>
                </a:cxn>
                <a:cxn ang="0">
                  <a:pos x="0" y="7"/>
                </a:cxn>
                <a:cxn ang="0">
                  <a:pos x="4" y="13"/>
                </a:cxn>
                <a:cxn ang="0">
                  <a:pos x="8" y="7"/>
                </a:cxn>
              </a:cxnLst>
              <a:rect l="0" t="0" r="r" b="b"/>
              <a:pathLst>
                <a:path w="9" h="14">
                  <a:moveTo>
                    <a:pt x="8" y="7"/>
                  </a:moveTo>
                  <a:lnTo>
                    <a:pt x="4" y="0"/>
                  </a:lnTo>
                  <a:lnTo>
                    <a:pt x="0" y="7"/>
                  </a:lnTo>
                  <a:lnTo>
                    <a:pt x="4" y="13"/>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45" name="Freeform 305"/>
            <p:cNvSpPr>
              <a:spLocks/>
            </p:cNvSpPr>
            <p:nvPr/>
          </p:nvSpPr>
          <p:spPr bwMode="auto">
            <a:xfrm>
              <a:off x="4216" y="1794"/>
              <a:ext cx="19" cy="24"/>
            </a:xfrm>
            <a:custGeom>
              <a:avLst/>
              <a:gdLst/>
              <a:ahLst/>
              <a:cxnLst>
                <a:cxn ang="0">
                  <a:pos x="18" y="12"/>
                </a:cxn>
                <a:cxn ang="0">
                  <a:pos x="9" y="0"/>
                </a:cxn>
                <a:cxn ang="0">
                  <a:pos x="0" y="12"/>
                </a:cxn>
                <a:cxn ang="0">
                  <a:pos x="9" y="23"/>
                </a:cxn>
                <a:cxn ang="0">
                  <a:pos x="18" y="12"/>
                </a:cxn>
              </a:cxnLst>
              <a:rect l="0" t="0" r="r" b="b"/>
              <a:pathLst>
                <a:path w="19" h="24">
                  <a:moveTo>
                    <a:pt x="18" y="12"/>
                  </a:moveTo>
                  <a:lnTo>
                    <a:pt x="9" y="0"/>
                  </a:lnTo>
                  <a:lnTo>
                    <a:pt x="0" y="12"/>
                  </a:lnTo>
                  <a:lnTo>
                    <a:pt x="9" y="23"/>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46" name="Freeform 306"/>
            <p:cNvSpPr>
              <a:spLocks/>
            </p:cNvSpPr>
            <p:nvPr/>
          </p:nvSpPr>
          <p:spPr bwMode="auto">
            <a:xfrm>
              <a:off x="4179" y="1847"/>
              <a:ext cx="9" cy="14"/>
            </a:xfrm>
            <a:custGeom>
              <a:avLst/>
              <a:gdLst/>
              <a:ahLst/>
              <a:cxnLst>
                <a:cxn ang="0">
                  <a:pos x="8" y="6"/>
                </a:cxn>
                <a:cxn ang="0">
                  <a:pos x="4" y="0"/>
                </a:cxn>
                <a:cxn ang="0">
                  <a:pos x="0" y="6"/>
                </a:cxn>
                <a:cxn ang="0">
                  <a:pos x="4" y="13"/>
                </a:cxn>
                <a:cxn ang="0">
                  <a:pos x="8" y="6"/>
                </a:cxn>
              </a:cxnLst>
              <a:rect l="0" t="0" r="r" b="b"/>
              <a:pathLst>
                <a:path w="9" h="14">
                  <a:moveTo>
                    <a:pt x="8" y="6"/>
                  </a:moveTo>
                  <a:lnTo>
                    <a:pt x="4" y="0"/>
                  </a:lnTo>
                  <a:lnTo>
                    <a:pt x="0" y="6"/>
                  </a:lnTo>
                  <a:lnTo>
                    <a:pt x="4" y="13"/>
                  </a:lnTo>
                  <a:lnTo>
                    <a:pt x="8"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47" name="Freeform 307"/>
            <p:cNvSpPr>
              <a:spLocks/>
            </p:cNvSpPr>
            <p:nvPr/>
          </p:nvSpPr>
          <p:spPr bwMode="auto">
            <a:xfrm>
              <a:off x="4179" y="1847"/>
              <a:ext cx="19" cy="24"/>
            </a:xfrm>
            <a:custGeom>
              <a:avLst/>
              <a:gdLst/>
              <a:ahLst/>
              <a:cxnLst>
                <a:cxn ang="0">
                  <a:pos x="18" y="11"/>
                </a:cxn>
                <a:cxn ang="0">
                  <a:pos x="9" y="0"/>
                </a:cxn>
                <a:cxn ang="0">
                  <a:pos x="0" y="11"/>
                </a:cxn>
                <a:cxn ang="0">
                  <a:pos x="9" y="23"/>
                </a:cxn>
                <a:cxn ang="0">
                  <a:pos x="18" y="11"/>
                </a:cxn>
              </a:cxnLst>
              <a:rect l="0" t="0" r="r" b="b"/>
              <a:pathLst>
                <a:path w="19" h="24">
                  <a:moveTo>
                    <a:pt x="18" y="11"/>
                  </a:moveTo>
                  <a:lnTo>
                    <a:pt x="9" y="0"/>
                  </a:lnTo>
                  <a:lnTo>
                    <a:pt x="0" y="11"/>
                  </a:lnTo>
                  <a:lnTo>
                    <a:pt x="9" y="23"/>
                  </a:lnTo>
                  <a:lnTo>
                    <a:pt x="18"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48" name="Freeform 308"/>
            <p:cNvSpPr>
              <a:spLocks/>
            </p:cNvSpPr>
            <p:nvPr/>
          </p:nvSpPr>
          <p:spPr bwMode="auto">
            <a:xfrm>
              <a:off x="4120" y="1888"/>
              <a:ext cx="8" cy="14"/>
            </a:xfrm>
            <a:custGeom>
              <a:avLst/>
              <a:gdLst/>
              <a:ahLst/>
              <a:cxnLst>
                <a:cxn ang="0">
                  <a:pos x="7" y="7"/>
                </a:cxn>
                <a:cxn ang="0">
                  <a:pos x="4" y="0"/>
                </a:cxn>
                <a:cxn ang="0">
                  <a:pos x="0" y="7"/>
                </a:cxn>
                <a:cxn ang="0">
                  <a:pos x="4" y="13"/>
                </a:cxn>
                <a:cxn ang="0">
                  <a:pos x="7" y="7"/>
                </a:cxn>
              </a:cxnLst>
              <a:rect l="0" t="0" r="r" b="b"/>
              <a:pathLst>
                <a:path w="8" h="14">
                  <a:moveTo>
                    <a:pt x="7" y="7"/>
                  </a:moveTo>
                  <a:lnTo>
                    <a:pt x="4" y="0"/>
                  </a:lnTo>
                  <a:lnTo>
                    <a:pt x="0" y="7"/>
                  </a:lnTo>
                  <a:lnTo>
                    <a:pt x="4" y="13"/>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49" name="Freeform 309"/>
            <p:cNvSpPr>
              <a:spLocks/>
            </p:cNvSpPr>
            <p:nvPr/>
          </p:nvSpPr>
          <p:spPr bwMode="auto">
            <a:xfrm>
              <a:off x="4120" y="1888"/>
              <a:ext cx="18" cy="24"/>
            </a:xfrm>
            <a:custGeom>
              <a:avLst/>
              <a:gdLst/>
              <a:ahLst/>
              <a:cxnLst>
                <a:cxn ang="0">
                  <a:pos x="17" y="12"/>
                </a:cxn>
                <a:cxn ang="0">
                  <a:pos x="9" y="0"/>
                </a:cxn>
                <a:cxn ang="0">
                  <a:pos x="0" y="12"/>
                </a:cxn>
                <a:cxn ang="0">
                  <a:pos x="9" y="23"/>
                </a:cxn>
                <a:cxn ang="0">
                  <a:pos x="17" y="12"/>
                </a:cxn>
              </a:cxnLst>
              <a:rect l="0" t="0" r="r" b="b"/>
              <a:pathLst>
                <a:path w="18" h="24">
                  <a:moveTo>
                    <a:pt x="17" y="12"/>
                  </a:moveTo>
                  <a:lnTo>
                    <a:pt x="9" y="0"/>
                  </a:lnTo>
                  <a:lnTo>
                    <a:pt x="0" y="12"/>
                  </a:lnTo>
                  <a:lnTo>
                    <a:pt x="9" y="23"/>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50" name="Freeform 310"/>
            <p:cNvSpPr>
              <a:spLocks/>
            </p:cNvSpPr>
            <p:nvPr/>
          </p:nvSpPr>
          <p:spPr bwMode="auto">
            <a:xfrm>
              <a:off x="4117" y="1933"/>
              <a:ext cx="8" cy="14"/>
            </a:xfrm>
            <a:custGeom>
              <a:avLst/>
              <a:gdLst/>
              <a:ahLst/>
              <a:cxnLst>
                <a:cxn ang="0">
                  <a:pos x="7" y="6"/>
                </a:cxn>
                <a:cxn ang="0">
                  <a:pos x="4" y="0"/>
                </a:cxn>
                <a:cxn ang="0">
                  <a:pos x="0" y="6"/>
                </a:cxn>
                <a:cxn ang="0">
                  <a:pos x="4" y="13"/>
                </a:cxn>
                <a:cxn ang="0">
                  <a:pos x="7" y="6"/>
                </a:cxn>
              </a:cxnLst>
              <a:rect l="0" t="0" r="r" b="b"/>
              <a:pathLst>
                <a:path w="8" h="14">
                  <a:moveTo>
                    <a:pt x="7" y="6"/>
                  </a:moveTo>
                  <a:lnTo>
                    <a:pt x="4" y="0"/>
                  </a:lnTo>
                  <a:lnTo>
                    <a:pt x="0" y="6"/>
                  </a:lnTo>
                  <a:lnTo>
                    <a:pt x="4"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51" name="Freeform 311"/>
            <p:cNvSpPr>
              <a:spLocks/>
            </p:cNvSpPr>
            <p:nvPr/>
          </p:nvSpPr>
          <p:spPr bwMode="auto">
            <a:xfrm>
              <a:off x="4117" y="1933"/>
              <a:ext cx="18" cy="24"/>
            </a:xfrm>
            <a:custGeom>
              <a:avLst/>
              <a:gdLst/>
              <a:ahLst/>
              <a:cxnLst>
                <a:cxn ang="0">
                  <a:pos x="17" y="11"/>
                </a:cxn>
                <a:cxn ang="0">
                  <a:pos x="9" y="0"/>
                </a:cxn>
                <a:cxn ang="0">
                  <a:pos x="0" y="11"/>
                </a:cxn>
                <a:cxn ang="0">
                  <a:pos x="9" y="23"/>
                </a:cxn>
                <a:cxn ang="0">
                  <a:pos x="17" y="11"/>
                </a:cxn>
              </a:cxnLst>
              <a:rect l="0" t="0" r="r" b="b"/>
              <a:pathLst>
                <a:path w="18" h="24">
                  <a:moveTo>
                    <a:pt x="17" y="11"/>
                  </a:moveTo>
                  <a:lnTo>
                    <a:pt x="9" y="0"/>
                  </a:lnTo>
                  <a:lnTo>
                    <a:pt x="0" y="11"/>
                  </a:lnTo>
                  <a:lnTo>
                    <a:pt x="9"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52" name="Rectangle 312"/>
            <p:cNvSpPr>
              <a:spLocks noChangeArrowheads="1"/>
            </p:cNvSpPr>
            <p:nvPr/>
          </p:nvSpPr>
          <p:spPr bwMode="auto">
            <a:xfrm>
              <a:off x="3765" y="1495"/>
              <a:ext cx="288"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FIFRA</a:t>
              </a:r>
            </a:p>
          </p:txBody>
        </p:sp>
        <p:sp>
          <p:nvSpPr>
            <p:cNvPr id="10553" name="Rectangle 313"/>
            <p:cNvSpPr>
              <a:spLocks noChangeArrowheads="1"/>
            </p:cNvSpPr>
            <p:nvPr/>
          </p:nvSpPr>
          <p:spPr bwMode="auto">
            <a:xfrm>
              <a:off x="3713" y="1874"/>
              <a:ext cx="321"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EPCRA</a:t>
              </a:r>
            </a:p>
          </p:txBody>
        </p:sp>
        <p:sp>
          <p:nvSpPr>
            <p:cNvPr id="10554" name="Rectangle 314"/>
            <p:cNvSpPr>
              <a:spLocks noChangeArrowheads="1"/>
            </p:cNvSpPr>
            <p:nvPr/>
          </p:nvSpPr>
          <p:spPr bwMode="auto">
            <a:xfrm>
              <a:off x="3366" y="1542"/>
              <a:ext cx="279"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LCCA</a:t>
              </a:r>
            </a:p>
          </p:txBody>
        </p:sp>
        <p:sp>
          <p:nvSpPr>
            <p:cNvPr id="10555" name="Rectangle 315"/>
            <p:cNvSpPr>
              <a:spLocks noChangeArrowheads="1"/>
            </p:cNvSpPr>
            <p:nvPr/>
          </p:nvSpPr>
          <p:spPr bwMode="auto">
            <a:xfrm>
              <a:off x="3347" y="1628"/>
              <a:ext cx="298"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MWTA</a:t>
              </a:r>
            </a:p>
          </p:txBody>
        </p:sp>
        <p:sp>
          <p:nvSpPr>
            <p:cNvPr id="10556" name="Rectangle 316"/>
            <p:cNvSpPr>
              <a:spLocks noChangeArrowheads="1"/>
            </p:cNvSpPr>
            <p:nvPr/>
          </p:nvSpPr>
          <p:spPr bwMode="auto">
            <a:xfrm>
              <a:off x="3732" y="1682"/>
              <a:ext cx="317"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FLPMA</a:t>
              </a:r>
            </a:p>
          </p:txBody>
        </p:sp>
        <p:sp>
          <p:nvSpPr>
            <p:cNvPr id="10557" name="Rectangle 317"/>
            <p:cNvSpPr>
              <a:spLocks noChangeArrowheads="1"/>
            </p:cNvSpPr>
            <p:nvPr/>
          </p:nvSpPr>
          <p:spPr bwMode="auto">
            <a:xfrm>
              <a:off x="3339" y="1719"/>
              <a:ext cx="318"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FCRPA</a:t>
              </a:r>
            </a:p>
          </p:txBody>
        </p:sp>
        <p:sp>
          <p:nvSpPr>
            <p:cNvPr id="10558" name="Rectangle 318"/>
            <p:cNvSpPr>
              <a:spLocks noChangeArrowheads="1"/>
            </p:cNvSpPr>
            <p:nvPr/>
          </p:nvSpPr>
          <p:spPr bwMode="auto">
            <a:xfrm>
              <a:off x="3253" y="1811"/>
              <a:ext cx="351"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RGIAQR</a:t>
              </a:r>
            </a:p>
          </p:txBody>
        </p:sp>
        <p:sp>
          <p:nvSpPr>
            <p:cNvPr id="10559" name="Rectangle 319"/>
            <p:cNvSpPr>
              <a:spLocks noChangeArrowheads="1"/>
            </p:cNvSpPr>
            <p:nvPr/>
          </p:nvSpPr>
          <p:spPr bwMode="auto">
            <a:xfrm>
              <a:off x="3721" y="1769"/>
              <a:ext cx="259"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WQA</a:t>
              </a:r>
            </a:p>
          </p:txBody>
        </p:sp>
        <p:sp>
          <p:nvSpPr>
            <p:cNvPr id="10560" name="Rectangle 320"/>
            <p:cNvSpPr>
              <a:spLocks noChangeArrowheads="1"/>
            </p:cNvSpPr>
            <p:nvPr/>
          </p:nvSpPr>
          <p:spPr bwMode="auto">
            <a:xfrm>
              <a:off x="3301" y="1983"/>
              <a:ext cx="361"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CERCLA</a:t>
              </a:r>
            </a:p>
          </p:txBody>
        </p:sp>
        <p:sp>
          <p:nvSpPr>
            <p:cNvPr id="10561" name="Rectangle 321"/>
            <p:cNvSpPr>
              <a:spLocks noChangeArrowheads="1"/>
            </p:cNvSpPr>
            <p:nvPr/>
          </p:nvSpPr>
          <p:spPr bwMode="auto">
            <a:xfrm>
              <a:off x="3334" y="1900"/>
              <a:ext cx="338"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HSWAA</a:t>
              </a:r>
            </a:p>
          </p:txBody>
        </p:sp>
        <p:sp>
          <p:nvSpPr>
            <p:cNvPr id="10562" name="Rectangle 322"/>
            <p:cNvSpPr>
              <a:spLocks noChangeArrowheads="1"/>
            </p:cNvSpPr>
            <p:nvPr/>
          </p:nvSpPr>
          <p:spPr bwMode="auto">
            <a:xfrm>
              <a:off x="4118" y="2013"/>
              <a:ext cx="282"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SARA</a:t>
              </a:r>
            </a:p>
          </p:txBody>
        </p:sp>
        <p:sp>
          <p:nvSpPr>
            <p:cNvPr id="10563" name="Rectangle 323"/>
            <p:cNvSpPr>
              <a:spLocks noChangeArrowheads="1"/>
            </p:cNvSpPr>
            <p:nvPr/>
          </p:nvSpPr>
          <p:spPr bwMode="auto">
            <a:xfrm>
              <a:off x="3266" y="2127"/>
              <a:ext cx="371"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UMTRCA</a:t>
              </a:r>
            </a:p>
          </p:txBody>
        </p:sp>
        <p:sp>
          <p:nvSpPr>
            <p:cNvPr id="10564" name="Rectangle 324"/>
            <p:cNvSpPr>
              <a:spLocks noChangeArrowheads="1"/>
            </p:cNvSpPr>
            <p:nvPr/>
          </p:nvSpPr>
          <p:spPr bwMode="auto">
            <a:xfrm>
              <a:off x="3266" y="2211"/>
              <a:ext cx="256"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CWA</a:t>
              </a:r>
            </a:p>
          </p:txBody>
        </p:sp>
        <p:sp>
          <p:nvSpPr>
            <p:cNvPr id="10565" name="Rectangle 325"/>
            <p:cNvSpPr>
              <a:spLocks noChangeArrowheads="1"/>
            </p:cNvSpPr>
            <p:nvPr/>
          </p:nvSpPr>
          <p:spPr bwMode="auto">
            <a:xfrm>
              <a:off x="3382" y="2057"/>
              <a:ext cx="289"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UORA</a:t>
              </a:r>
            </a:p>
          </p:txBody>
        </p:sp>
        <p:sp>
          <p:nvSpPr>
            <p:cNvPr id="10566" name="Rectangle 326"/>
            <p:cNvSpPr>
              <a:spLocks noChangeArrowheads="1"/>
            </p:cNvSpPr>
            <p:nvPr/>
          </p:nvSpPr>
          <p:spPr bwMode="auto">
            <a:xfrm>
              <a:off x="3999" y="2093"/>
              <a:ext cx="295"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NWPA</a:t>
              </a:r>
            </a:p>
          </p:txBody>
        </p:sp>
        <p:sp>
          <p:nvSpPr>
            <p:cNvPr id="10567" name="Rectangle 327"/>
            <p:cNvSpPr>
              <a:spLocks noChangeArrowheads="1"/>
            </p:cNvSpPr>
            <p:nvPr/>
          </p:nvSpPr>
          <p:spPr bwMode="auto">
            <a:xfrm>
              <a:off x="3943" y="2177"/>
              <a:ext cx="282"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ARPA</a:t>
              </a:r>
            </a:p>
          </p:txBody>
        </p:sp>
        <p:sp>
          <p:nvSpPr>
            <p:cNvPr id="10568" name="Rectangle 328"/>
            <p:cNvSpPr>
              <a:spLocks noChangeArrowheads="1"/>
            </p:cNvSpPr>
            <p:nvPr/>
          </p:nvSpPr>
          <p:spPr bwMode="auto">
            <a:xfrm>
              <a:off x="3876" y="2268"/>
              <a:ext cx="295"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AIRFA</a:t>
              </a:r>
            </a:p>
          </p:txBody>
        </p:sp>
        <p:sp>
          <p:nvSpPr>
            <p:cNvPr id="10569" name="Freeform 329"/>
            <p:cNvSpPr>
              <a:spLocks/>
            </p:cNvSpPr>
            <p:nvPr/>
          </p:nvSpPr>
          <p:spPr bwMode="auto">
            <a:xfrm>
              <a:off x="4119" y="1986"/>
              <a:ext cx="9" cy="14"/>
            </a:xfrm>
            <a:custGeom>
              <a:avLst/>
              <a:gdLst/>
              <a:ahLst/>
              <a:cxnLst>
                <a:cxn ang="0">
                  <a:pos x="8" y="7"/>
                </a:cxn>
                <a:cxn ang="0">
                  <a:pos x="4" y="0"/>
                </a:cxn>
                <a:cxn ang="0">
                  <a:pos x="0" y="7"/>
                </a:cxn>
                <a:cxn ang="0">
                  <a:pos x="4" y="13"/>
                </a:cxn>
                <a:cxn ang="0">
                  <a:pos x="8" y="7"/>
                </a:cxn>
              </a:cxnLst>
              <a:rect l="0" t="0" r="r" b="b"/>
              <a:pathLst>
                <a:path w="9" h="14">
                  <a:moveTo>
                    <a:pt x="8" y="7"/>
                  </a:moveTo>
                  <a:lnTo>
                    <a:pt x="4" y="0"/>
                  </a:lnTo>
                  <a:lnTo>
                    <a:pt x="0" y="7"/>
                  </a:lnTo>
                  <a:lnTo>
                    <a:pt x="4" y="13"/>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70" name="Freeform 330"/>
            <p:cNvSpPr>
              <a:spLocks/>
            </p:cNvSpPr>
            <p:nvPr/>
          </p:nvSpPr>
          <p:spPr bwMode="auto">
            <a:xfrm>
              <a:off x="4119" y="1986"/>
              <a:ext cx="19" cy="24"/>
            </a:xfrm>
            <a:custGeom>
              <a:avLst/>
              <a:gdLst/>
              <a:ahLst/>
              <a:cxnLst>
                <a:cxn ang="0">
                  <a:pos x="18" y="12"/>
                </a:cxn>
                <a:cxn ang="0">
                  <a:pos x="9" y="0"/>
                </a:cxn>
                <a:cxn ang="0">
                  <a:pos x="0" y="12"/>
                </a:cxn>
                <a:cxn ang="0">
                  <a:pos x="9" y="23"/>
                </a:cxn>
                <a:cxn ang="0">
                  <a:pos x="18" y="12"/>
                </a:cxn>
              </a:cxnLst>
              <a:rect l="0" t="0" r="r" b="b"/>
              <a:pathLst>
                <a:path w="19" h="24">
                  <a:moveTo>
                    <a:pt x="18" y="12"/>
                  </a:moveTo>
                  <a:lnTo>
                    <a:pt x="9" y="0"/>
                  </a:lnTo>
                  <a:lnTo>
                    <a:pt x="0" y="12"/>
                  </a:lnTo>
                  <a:lnTo>
                    <a:pt x="9" y="23"/>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71" name="Freeform 331"/>
            <p:cNvSpPr>
              <a:spLocks/>
            </p:cNvSpPr>
            <p:nvPr/>
          </p:nvSpPr>
          <p:spPr bwMode="auto">
            <a:xfrm>
              <a:off x="4041" y="2018"/>
              <a:ext cx="9" cy="15"/>
            </a:xfrm>
            <a:custGeom>
              <a:avLst/>
              <a:gdLst/>
              <a:ahLst/>
              <a:cxnLst>
                <a:cxn ang="0">
                  <a:pos x="8" y="7"/>
                </a:cxn>
                <a:cxn ang="0">
                  <a:pos x="4" y="0"/>
                </a:cxn>
                <a:cxn ang="0">
                  <a:pos x="0" y="7"/>
                </a:cxn>
                <a:cxn ang="0">
                  <a:pos x="4" y="14"/>
                </a:cxn>
                <a:cxn ang="0">
                  <a:pos x="8" y="7"/>
                </a:cxn>
              </a:cxnLst>
              <a:rect l="0" t="0" r="r" b="b"/>
              <a:pathLst>
                <a:path w="9" h="15">
                  <a:moveTo>
                    <a:pt x="8" y="7"/>
                  </a:moveTo>
                  <a:lnTo>
                    <a:pt x="4" y="0"/>
                  </a:lnTo>
                  <a:lnTo>
                    <a:pt x="0" y="7"/>
                  </a:lnTo>
                  <a:lnTo>
                    <a:pt x="4" y="14"/>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72" name="Freeform 332"/>
            <p:cNvSpPr>
              <a:spLocks/>
            </p:cNvSpPr>
            <p:nvPr/>
          </p:nvSpPr>
          <p:spPr bwMode="auto">
            <a:xfrm>
              <a:off x="4041" y="2018"/>
              <a:ext cx="19" cy="25"/>
            </a:xfrm>
            <a:custGeom>
              <a:avLst/>
              <a:gdLst/>
              <a:ahLst/>
              <a:cxnLst>
                <a:cxn ang="0">
                  <a:pos x="18" y="12"/>
                </a:cxn>
                <a:cxn ang="0">
                  <a:pos x="9" y="0"/>
                </a:cxn>
                <a:cxn ang="0">
                  <a:pos x="0" y="12"/>
                </a:cxn>
                <a:cxn ang="0">
                  <a:pos x="9" y="24"/>
                </a:cxn>
                <a:cxn ang="0">
                  <a:pos x="18" y="12"/>
                </a:cxn>
              </a:cxnLst>
              <a:rect l="0" t="0" r="r" b="b"/>
              <a:pathLst>
                <a:path w="19" h="25">
                  <a:moveTo>
                    <a:pt x="18" y="12"/>
                  </a:moveTo>
                  <a:lnTo>
                    <a:pt x="9" y="0"/>
                  </a:lnTo>
                  <a:lnTo>
                    <a:pt x="0" y="12"/>
                  </a:lnTo>
                  <a:lnTo>
                    <a:pt x="9" y="24"/>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73" name="Freeform 333"/>
            <p:cNvSpPr>
              <a:spLocks/>
            </p:cNvSpPr>
            <p:nvPr/>
          </p:nvSpPr>
          <p:spPr bwMode="auto">
            <a:xfrm>
              <a:off x="3956" y="2064"/>
              <a:ext cx="9" cy="14"/>
            </a:xfrm>
            <a:custGeom>
              <a:avLst/>
              <a:gdLst/>
              <a:ahLst/>
              <a:cxnLst>
                <a:cxn ang="0">
                  <a:pos x="8" y="6"/>
                </a:cxn>
                <a:cxn ang="0">
                  <a:pos x="4" y="0"/>
                </a:cxn>
                <a:cxn ang="0">
                  <a:pos x="0" y="6"/>
                </a:cxn>
                <a:cxn ang="0">
                  <a:pos x="4" y="13"/>
                </a:cxn>
                <a:cxn ang="0">
                  <a:pos x="8" y="6"/>
                </a:cxn>
              </a:cxnLst>
              <a:rect l="0" t="0" r="r" b="b"/>
              <a:pathLst>
                <a:path w="9" h="14">
                  <a:moveTo>
                    <a:pt x="8" y="6"/>
                  </a:moveTo>
                  <a:lnTo>
                    <a:pt x="4" y="0"/>
                  </a:lnTo>
                  <a:lnTo>
                    <a:pt x="0" y="6"/>
                  </a:lnTo>
                  <a:lnTo>
                    <a:pt x="4" y="13"/>
                  </a:lnTo>
                  <a:lnTo>
                    <a:pt x="8"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74" name="Freeform 334"/>
            <p:cNvSpPr>
              <a:spLocks/>
            </p:cNvSpPr>
            <p:nvPr/>
          </p:nvSpPr>
          <p:spPr bwMode="auto">
            <a:xfrm>
              <a:off x="3956" y="2064"/>
              <a:ext cx="19" cy="24"/>
            </a:xfrm>
            <a:custGeom>
              <a:avLst/>
              <a:gdLst/>
              <a:ahLst/>
              <a:cxnLst>
                <a:cxn ang="0">
                  <a:pos x="18" y="11"/>
                </a:cxn>
                <a:cxn ang="0">
                  <a:pos x="9" y="0"/>
                </a:cxn>
                <a:cxn ang="0">
                  <a:pos x="0" y="11"/>
                </a:cxn>
                <a:cxn ang="0">
                  <a:pos x="9" y="23"/>
                </a:cxn>
                <a:cxn ang="0">
                  <a:pos x="18" y="11"/>
                </a:cxn>
              </a:cxnLst>
              <a:rect l="0" t="0" r="r" b="b"/>
              <a:pathLst>
                <a:path w="19" h="24">
                  <a:moveTo>
                    <a:pt x="18" y="11"/>
                  </a:moveTo>
                  <a:lnTo>
                    <a:pt x="9" y="0"/>
                  </a:lnTo>
                  <a:lnTo>
                    <a:pt x="0" y="11"/>
                  </a:lnTo>
                  <a:lnTo>
                    <a:pt x="9" y="23"/>
                  </a:lnTo>
                  <a:lnTo>
                    <a:pt x="18"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75" name="Freeform 335"/>
            <p:cNvSpPr>
              <a:spLocks/>
            </p:cNvSpPr>
            <p:nvPr/>
          </p:nvSpPr>
          <p:spPr bwMode="auto">
            <a:xfrm>
              <a:off x="3866" y="2101"/>
              <a:ext cx="8" cy="14"/>
            </a:xfrm>
            <a:custGeom>
              <a:avLst/>
              <a:gdLst/>
              <a:ahLst/>
              <a:cxnLst>
                <a:cxn ang="0">
                  <a:pos x="7" y="6"/>
                </a:cxn>
                <a:cxn ang="0">
                  <a:pos x="3" y="0"/>
                </a:cxn>
                <a:cxn ang="0">
                  <a:pos x="0" y="6"/>
                </a:cxn>
                <a:cxn ang="0">
                  <a:pos x="3" y="13"/>
                </a:cxn>
                <a:cxn ang="0">
                  <a:pos x="7" y="6"/>
                </a:cxn>
              </a:cxnLst>
              <a:rect l="0" t="0" r="r" b="b"/>
              <a:pathLst>
                <a:path w="8" h="14">
                  <a:moveTo>
                    <a:pt x="7" y="6"/>
                  </a:moveTo>
                  <a:lnTo>
                    <a:pt x="3" y="0"/>
                  </a:lnTo>
                  <a:lnTo>
                    <a:pt x="0" y="6"/>
                  </a:lnTo>
                  <a:lnTo>
                    <a:pt x="3"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76" name="Freeform 336"/>
            <p:cNvSpPr>
              <a:spLocks/>
            </p:cNvSpPr>
            <p:nvPr/>
          </p:nvSpPr>
          <p:spPr bwMode="auto">
            <a:xfrm>
              <a:off x="3866" y="2101"/>
              <a:ext cx="18" cy="24"/>
            </a:xfrm>
            <a:custGeom>
              <a:avLst/>
              <a:gdLst/>
              <a:ahLst/>
              <a:cxnLst>
                <a:cxn ang="0">
                  <a:pos x="17" y="11"/>
                </a:cxn>
                <a:cxn ang="0">
                  <a:pos x="8" y="0"/>
                </a:cxn>
                <a:cxn ang="0">
                  <a:pos x="0" y="11"/>
                </a:cxn>
                <a:cxn ang="0">
                  <a:pos x="8" y="23"/>
                </a:cxn>
                <a:cxn ang="0">
                  <a:pos x="17" y="11"/>
                </a:cxn>
              </a:cxnLst>
              <a:rect l="0" t="0" r="r" b="b"/>
              <a:pathLst>
                <a:path w="18" h="24">
                  <a:moveTo>
                    <a:pt x="17" y="11"/>
                  </a:moveTo>
                  <a:lnTo>
                    <a:pt x="8" y="0"/>
                  </a:lnTo>
                  <a:lnTo>
                    <a:pt x="0" y="11"/>
                  </a:lnTo>
                  <a:lnTo>
                    <a:pt x="8"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77" name="Freeform 337"/>
            <p:cNvSpPr>
              <a:spLocks/>
            </p:cNvSpPr>
            <p:nvPr/>
          </p:nvSpPr>
          <p:spPr bwMode="auto">
            <a:xfrm>
              <a:off x="3862" y="2144"/>
              <a:ext cx="9" cy="14"/>
            </a:xfrm>
            <a:custGeom>
              <a:avLst/>
              <a:gdLst/>
              <a:ahLst/>
              <a:cxnLst>
                <a:cxn ang="0">
                  <a:pos x="8" y="6"/>
                </a:cxn>
                <a:cxn ang="0">
                  <a:pos x="4" y="0"/>
                </a:cxn>
                <a:cxn ang="0">
                  <a:pos x="0" y="6"/>
                </a:cxn>
                <a:cxn ang="0">
                  <a:pos x="4" y="13"/>
                </a:cxn>
                <a:cxn ang="0">
                  <a:pos x="8" y="6"/>
                </a:cxn>
              </a:cxnLst>
              <a:rect l="0" t="0" r="r" b="b"/>
              <a:pathLst>
                <a:path w="9" h="14">
                  <a:moveTo>
                    <a:pt x="8" y="6"/>
                  </a:moveTo>
                  <a:lnTo>
                    <a:pt x="4" y="0"/>
                  </a:lnTo>
                  <a:lnTo>
                    <a:pt x="0" y="6"/>
                  </a:lnTo>
                  <a:lnTo>
                    <a:pt x="4" y="13"/>
                  </a:lnTo>
                  <a:lnTo>
                    <a:pt x="8"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78" name="Freeform 338"/>
            <p:cNvSpPr>
              <a:spLocks/>
            </p:cNvSpPr>
            <p:nvPr/>
          </p:nvSpPr>
          <p:spPr bwMode="auto">
            <a:xfrm>
              <a:off x="3862" y="2144"/>
              <a:ext cx="19" cy="24"/>
            </a:xfrm>
            <a:custGeom>
              <a:avLst/>
              <a:gdLst/>
              <a:ahLst/>
              <a:cxnLst>
                <a:cxn ang="0">
                  <a:pos x="18" y="11"/>
                </a:cxn>
                <a:cxn ang="0">
                  <a:pos x="9" y="0"/>
                </a:cxn>
                <a:cxn ang="0">
                  <a:pos x="0" y="11"/>
                </a:cxn>
                <a:cxn ang="0">
                  <a:pos x="9" y="23"/>
                </a:cxn>
                <a:cxn ang="0">
                  <a:pos x="18" y="11"/>
                </a:cxn>
              </a:cxnLst>
              <a:rect l="0" t="0" r="r" b="b"/>
              <a:pathLst>
                <a:path w="19" h="24">
                  <a:moveTo>
                    <a:pt x="18" y="11"/>
                  </a:moveTo>
                  <a:lnTo>
                    <a:pt x="9" y="0"/>
                  </a:lnTo>
                  <a:lnTo>
                    <a:pt x="0" y="11"/>
                  </a:lnTo>
                  <a:lnTo>
                    <a:pt x="9" y="23"/>
                  </a:lnTo>
                  <a:lnTo>
                    <a:pt x="18"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79" name="Freeform 339"/>
            <p:cNvSpPr>
              <a:spLocks/>
            </p:cNvSpPr>
            <p:nvPr/>
          </p:nvSpPr>
          <p:spPr bwMode="auto">
            <a:xfrm>
              <a:off x="3835" y="2188"/>
              <a:ext cx="9" cy="14"/>
            </a:xfrm>
            <a:custGeom>
              <a:avLst/>
              <a:gdLst/>
              <a:ahLst/>
              <a:cxnLst>
                <a:cxn ang="0">
                  <a:pos x="8" y="7"/>
                </a:cxn>
                <a:cxn ang="0">
                  <a:pos x="4" y="0"/>
                </a:cxn>
                <a:cxn ang="0">
                  <a:pos x="0" y="7"/>
                </a:cxn>
                <a:cxn ang="0">
                  <a:pos x="4" y="13"/>
                </a:cxn>
                <a:cxn ang="0">
                  <a:pos x="8" y="7"/>
                </a:cxn>
              </a:cxnLst>
              <a:rect l="0" t="0" r="r" b="b"/>
              <a:pathLst>
                <a:path w="9" h="14">
                  <a:moveTo>
                    <a:pt x="8" y="7"/>
                  </a:moveTo>
                  <a:lnTo>
                    <a:pt x="4" y="0"/>
                  </a:lnTo>
                  <a:lnTo>
                    <a:pt x="0" y="7"/>
                  </a:lnTo>
                  <a:lnTo>
                    <a:pt x="4" y="13"/>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80" name="Freeform 340"/>
            <p:cNvSpPr>
              <a:spLocks/>
            </p:cNvSpPr>
            <p:nvPr/>
          </p:nvSpPr>
          <p:spPr bwMode="auto">
            <a:xfrm>
              <a:off x="3835" y="2188"/>
              <a:ext cx="19" cy="24"/>
            </a:xfrm>
            <a:custGeom>
              <a:avLst/>
              <a:gdLst/>
              <a:ahLst/>
              <a:cxnLst>
                <a:cxn ang="0">
                  <a:pos x="18" y="12"/>
                </a:cxn>
                <a:cxn ang="0">
                  <a:pos x="9" y="0"/>
                </a:cxn>
                <a:cxn ang="0">
                  <a:pos x="0" y="12"/>
                </a:cxn>
                <a:cxn ang="0">
                  <a:pos x="9" y="23"/>
                </a:cxn>
                <a:cxn ang="0">
                  <a:pos x="18" y="12"/>
                </a:cxn>
              </a:cxnLst>
              <a:rect l="0" t="0" r="r" b="b"/>
              <a:pathLst>
                <a:path w="19" h="24">
                  <a:moveTo>
                    <a:pt x="18" y="12"/>
                  </a:moveTo>
                  <a:lnTo>
                    <a:pt x="9" y="0"/>
                  </a:lnTo>
                  <a:lnTo>
                    <a:pt x="0" y="12"/>
                  </a:lnTo>
                  <a:lnTo>
                    <a:pt x="9" y="23"/>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81" name="Freeform 341"/>
            <p:cNvSpPr>
              <a:spLocks/>
            </p:cNvSpPr>
            <p:nvPr/>
          </p:nvSpPr>
          <p:spPr bwMode="auto">
            <a:xfrm>
              <a:off x="3791" y="2220"/>
              <a:ext cx="8" cy="15"/>
            </a:xfrm>
            <a:custGeom>
              <a:avLst/>
              <a:gdLst/>
              <a:ahLst/>
              <a:cxnLst>
                <a:cxn ang="0">
                  <a:pos x="7" y="7"/>
                </a:cxn>
                <a:cxn ang="0">
                  <a:pos x="3" y="0"/>
                </a:cxn>
                <a:cxn ang="0">
                  <a:pos x="0" y="7"/>
                </a:cxn>
                <a:cxn ang="0">
                  <a:pos x="3" y="14"/>
                </a:cxn>
                <a:cxn ang="0">
                  <a:pos x="7" y="7"/>
                </a:cxn>
              </a:cxnLst>
              <a:rect l="0" t="0" r="r" b="b"/>
              <a:pathLst>
                <a:path w="8" h="15">
                  <a:moveTo>
                    <a:pt x="7" y="7"/>
                  </a:moveTo>
                  <a:lnTo>
                    <a:pt x="3" y="0"/>
                  </a:lnTo>
                  <a:lnTo>
                    <a:pt x="0" y="7"/>
                  </a:lnTo>
                  <a:lnTo>
                    <a:pt x="3" y="14"/>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82" name="Freeform 342"/>
            <p:cNvSpPr>
              <a:spLocks/>
            </p:cNvSpPr>
            <p:nvPr/>
          </p:nvSpPr>
          <p:spPr bwMode="auto">
            <a:xfrm>
              <a:off x="3791" y="2220"/>
              <a:ext cx="18" cy="25"/>
            </a:xfrm>
            <a:custGeom>
              <a:avLst/>
              <a:gdLst/>
              <a:ahLst/>
              <a:cxnLst>
                <a:cxn ang="0">
                  <a:pos x="17" y="12"/>
                </a:cxn>
                <a:cxn ang="0">
                  <a:pos x="8" y="0"/>
                </a:cxn>
                <a:cxn ang="0">
                  <a:pos x="0" y="12"/>
                </a:cxn>
                <a:cxn ang="0">
                  <a:pos x="8" y="24"/>
                </a:cxn>
                <a:cxn ang="0">
                  <a:pos x="17" y="12"/>
                </a:cxn>
              </a:cxnLst>
              <a:rect l="0" t="0" r="r" b="b"/>
              <a:pathLst>
                <a:path w="18" h="25">
                  <a:moveTo>
                    <a:pt x="17" y="12"/>
                  </a:moveTo>
                  <a:lnTo>
                    <a:pt x="8" y="0"/>
                  </a:lnTo>
                  <a:lnTo>
                    <a:pt x="0" y="12"/>
                  </a:lnTo>
                  <a:lnTo>
                    <a:pt x="8" y="24"/>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83" name="Freeform 343"/>
            <p:cNvSpPr>
              <a:spLocks/>
            </p:cNvSpPr>
            <p:nvPr/>
          </p:nvSpPr>
          <p:spPr bwMode="auto">
            <a:xfrm>
              <a:off x="3789" y="2275"/>
              <a:ext cx="8" cy="14"/>
            </a:xfrm>
            <a:custGeom>
              <a:avLst/>
              <a:gdLst/>
              <a:ahLst/>
              <a:cxnLst>
                <a:cxn ang="0">
                  <a:pos x="7" y="7"/>
                </a:cxn>
                <a:cxn ang="0">
                  <a:pos x="4" y="0"/>
                </a:cxn>
                <a:cxn ang="0">
                  <a:pos x="0" y="7"/>
                </a:cxn>
                <a:cxn ang="0">
                  <a:pos x="4" y="13"/>
                </a:cxn>
                <a:cxn ang="0">
                  <a:pos x="7" y="7"/>
                </a:cxn>
              </a:cxnLst>
              <a:rect l="0" t="0" r="r" b="b"/>
              <a:pathLst>
                <a:path w="8" h="14">
                  <a:moveTo>
                    <a:pt x="7" y="7"/>
                  </a:moveTo>
                  <a:lnTo>
                    <a:pt x="4" y="0"/>
                  </a:lnTo>
                  <a:lnTo>
                    <a:pt x="0" y="7"/>
                  </a:lnTo>
                  <a:lnTo>
                    <a:pt x="4" y="13"/>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84" name="Freeform 344"/>
            <p:cNvSpPr>
              <a:spLocks/>
            </p:cNvSpPr>
            <p:nvPr/>
          </p:nvSpPr>
          <p:spPr bwMode="auto">
            <a:xfrm>
              <a:off x="3789" y="2275"/>
              <a:ext cx="18" cy="24"/>
            </a:xfrm>
            <a:custGeom>
              <a:avLst/>
              <a:gdLst/>
              <a:ahLst/>
              <a:cxnLst>
                <a:cxn ang="0">
                  <a:pos x="17" y="12"/>
                </a:cxn>
                <a:cxn ang="0">
                  <a:pos x="9" y="0"/>
                </a:cxn>
                <a:cxn ang="0">
                  <a:pos x="0" y="12"/>
                </a:cxn>
                <a:cxn ang="0">
                  <a:pos x="9" y="23"/>
                </a:cxn>
                <a:cxn ang="0">
                  <a:pos x="17" y="12"/>
                </a:cxn>
              </a:cxnLst>
              <a:rect l="0" t="0" r="r" b="b"/>
              <a:pathLst>
                <a:path w="18" h="24">
                  <a:moveTo>
                    <a:pt x="17" y="12"/>
                  </a:moveTo>
                  <a:lnTo>
                    <a:pt x="9" y="0"/>
                  </a:lnTo>
                  <a:lnTo>
                    <a:pt x="0" y="12"/>
                  </a:lnTo>
                  <a:lnTo>
                    <a:pt x="9" y="23"/>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85" name="Freeform 345"/>
            <p:cNvSpPr>
              <a:spLocks/>
            </p:cNvSpPr>
            <p:nvPr/>
          </p:nvSpPr>
          <p:spPr bwMode="auto">
            <a:xfrm>
              <a:off x="3741" y="2316"/>
              <a:ext cx="9" cy="14"/>
            </a:xfrm>
            <a:custGeom>
              <a:avLst/>
              <a:gdLst/>
              <a:ahLst/>
              <a:cxnLst>
                <a:cxn ang="0">
                  <a:pos x="8" y="6"/>
                </a:cxn>
                <a:cxn ang="0">
                  <a:pos x="4" y="0"/>
                </a:cxn>
                <a:cxn ang="0">
                  <a:pos x="0" y="6"/>
                </a:cxn>
                <a:cxn ang="0">
                  <a:pos x="4" y="13"/>
                </a:cxn>
                <a:cxn ang="0">
                  <a:pos x="8" y="6"/>
                </a:cxn>
              </a:cxnLst>
              <a:rect l="0" t="0" r="r" b="b"/>
              <a:pathLst>
                <a:path w="9" h="14">
                  <a:moveTo>
                    <a:pt x="8" y="6"/>
                  </a:moveTo>
                  <a:lnTo>
                    <a:pt x="4" y="0"/>
                  </a:lnTo>
                  <a:lnTo>
                    <a:pt x="0" y="6"/>
                  </a:lnTo>
                  <a:lnTo>
                    <a:pt x="4" y="13"/>
                  </a:lnTo>
                  <a:lnTo>
                    <a:pt x="8"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86" name="Freeform 346"/>
            <p:cNvSpPr>
              <a:spLocks/>
            </p:cNvSpPr>
            <p:nvPr/>
          </p:nvSpPr>
          <p:spPr bwMode="auto">
            <a:xfrm>
              <a:off x="3741" y="2316"/>
              <a:ext cx="19" cy="24"/>
            </a:xfrm>
            <a:custGeom>
              <a:avLst/>
              <a:gdLst/>
              <a:ahLst/>
              <a:cxnLst>
                <a:cxn ang="0">
                  <a:pos x="18" y="11"/>
                </a:cxn>
                <a:cxn ang="0">
                  <a:pos x="9" y="0"/>
                </a:cxn>
                <a:cxn ang="0">
                  <a:pos x="0" y="11"/>
                </a:cxn>
                <a:cxn ang="0">
                  <a:pos x="9" y="23"/>
                </a:cxn>
                <a:cxn ang="0">
                  <a:pos x="18" y="11"/>
                </a:cxn>
              </a:cxnLst>
              <a:rect l="0" t="0" r="r" b="b"/>
              <a:pathLst>
                <a:path w="19" h="24">
                  <a:moveTo>
                    <a:pt x="18" y="11"/>
                  </a:moveTo>
                  <a:lnTo>
                    <a:pt x="9" y="0"/>
                  </a:lnTo>
                  <a:lnTo>
                    <a:pt x="0" y="11"/>
                  </a:lnTo>
                  <a:lnTo>
                    <a:pt x="9" y="23"/>
                  </a:lnTo>
                  <a:lnTo>
                    <a:pt x="18"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87" name="Rectangle 347"/>
            <p:cNvSpPr>
              <a:spLocks noChangeArrowheads="1"/>
            </p:cNvSpPr>
            <p:nvPr/>
          </p:nvSpPr>
          <p:spPr bwMode="auto">
            <a:xfrm>
              <a:off x="3853" y="2357"/>
              <a:ext cx="331"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SMCRA</a:t>
              </a:r>
            </a:p>
          </p:txBody>
        </p:sp>
        <p:sp>
          <p:nvSpPr>
            <p:cNvPr id="10588" name="Rectangle 348"/>
            <p:cNvSpPr>
              <a:spLocks noChangeArrowheads="1"/>
            </p:cNvSpPr>
            <p:nvPr/>
          </p:nvSpPr>
          <p:spPr bwMode="auto">
            <a:xfrm>
              <a:off x="3755" y="2438"/>
              <a:ext cx="317"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FLPMA</a:t>
              </a:r>
            </a:p>
          </p:txBody>
        </p:sp>
        <p:sp>
          <p:nvSpPr>
            <p:cNvPr id="10589" name="Rectangle 349"/>
            <p:cNvSpPr>
              <a:spLocks noChangeArrowheads="1"/>
            </p:cNvSpPr>
            <p:nvPr/>
          </p:nvSpPr>
          <p:spPr bwMode="auto">
            <a:xfrm>
              <a:off x="3676" y="2520"/>
              <a:ext cx="285"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HMTA</a:t>
              </a:r>
            </a:p>
          </p:txBody>
        </p:sp>
        <p:sp>
          <p:nvSpPr>
            <p:cNvPr id="10590" name="Rectangle 350"/>
            <p:cNvSpPr>
              <a:spLocks noChangeArrowheads="1"/>
            </p:cNvSpPr>
            <p:nvPr/>
          </p:nvSpPr>
          <p:spPr bwMode="auto">
            <a:xfrm>
              <a:off x="3589" y="2598"/>
              <a:ext cx="235"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ESA</a:t>
              </a:r>
            </a:p>
          </p:txBody>
        </p:sp>
        <p:sp>
          <p:nvSpPr>
            <p:cNvPr id="10591" name="Rectangle 351"/>
            <p:cNvSpPr>
              <a:spLocks noChangeArrowheads="1"/>
            </p:cNvSpPr>
            <p:nvPr/>
          </p:nvSpPr>
          <p:spPr bwMode="auto">
            <a:xfrm>
              <a:off x="3193" y="2291"/>
              <a:ext cx="286"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RCRA</a:t>
              </a:r>
            </a:p>
          </p:txBody>
        </p:sp>
        <p:sp>
          <p:nvSpPr>
            <p:cNvPr id="10592" name="Rectangle 352"/>
            <p:cNvSpPr>
              <a:spLocks noChangeArrowheads="1"/>
            </p:cNvSpPr>
            <p:nvPr/>
          </p:nvSpPr>
          <p:spPr bwMode="auto">
            <a:xfrm>
              <a:off x="3217" y="2391"/>
              <a:ext cx="275"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TSCA</a:t>
              </a:r>
            </a:p>
          </p:txBody>
        </p:sp>
        <p:sp>
          <p:nvSpPr>
            <p:cNvPr id="10593" name="Rectangle 353"/>
            <p:cNvSpPr>
              <a:spLocks noChangeArrowheads="1"/>
            </p:cNvSpPr>
            <p:nvPr/>
          </p:nvSpPr>
          <p:spPr bwMode="auto">
            <a:xfrm>
              <a:off x="3138" y="2490"/>
              <a:ext cx="295"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SDWA</a:t>
              </a:r>
            </a:p>
          </p:txBody>
        </p:sp>
        <p:sp>
          <p:nvSpPr>
            <p:cNvPr id="10594" name="Rectangle 354"/>
            <p:cNvSpPr>
              <a:spLocks noChangeArrowheads="1"/>
            </p:cNvSpPr>
            <p:nvPr/>
          </p:nvSpPr>
          <p:spPr bwMode="auto">
            <a:xfrm>
              <a:off x="3093" y="2592"/>
              <a:ext cx="285"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CZMA</a:t>
              </a:r>
            </a:p>
          </p:txBody>
        </p:sp>
        <p:sp>
          <p:nvSpPr>
            <p:cNvPr id="10595" name="Rectangle 355"/>
            <p:cNvSpPr>
              <a:spLocks noChangeArrowheads="1"/>
            </p:cNvSpPr>
            <p:nvPr/>
          </p:nvSpPr>
          <p:spPr bwMode="auto">
            <a:xfrm>
              <a:off x="2980" y="2827"/>
              <a:ext cx="285"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OSHA</a:t>
              </a:r>
            </a:p>
          </p:txBody>
        </p:sp>
        <p:sp>
          <p:nvSpPr>
            <p:cNvPr id="10596" name="Freeform 356"/>
            <p:cNvSpPr>
              <a:spLocks/>
            </p:cNvSpPr>
            <p:nvPr/>
          </p:nvSpPr>
          <p:spPr bwMode="auto">
            <a:xfrm>
              <a:off x="3743" y="2367"/>
              <a:ext cx="8" cy="14"/>
            </a:xfrm>
            <a:custGeom>
              <a:avLst/>
              <a:gdLst/>
              <a:ahLst/>
              <a:cxnLst>
                <a:cxn ang="0">
                  <a:pos x="7" y="6"/>
                </a:cxn>
                <a:cxn ang="0">
                  <a:pos x="3" y="0"/>
                </a:cxn>
                <a:cxn ang="0">
                  <a:pos x="0" y="6"/>
                </a:cxn>
                <a:cxn ang="0">
                  <a:pos x="3" y="13"/>
                </a:cxn>
                <a:cxn ang="0">
                  <a:pos x="7" y="6"/>
                </a:cxn>
              </a:cxnLst>
              <a:rect l="0" t="0" r="r" b="b"/>
              <a:pathLst>
                <a:path w="8" h="14">
                  <a:moveTo>
                    <a:pt x="7" y="6"/>
                  </a:moveTo>
                  <a:lnTo>
                    <a:pt x="3" y="0"/>
                  </a:lnTo>
                  <a:lnTo>
                    <a:pt x="0" y="6"/>
                  </a:lnTo>
                  <a:lnTo>
                    <a:pt x="3"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97" name="Freeform 357"/>
            <p:cNvSpPr>
              <a:spLocks/>
            </p:cNvSpPr>
            <p:nvPr/>
          </p:nvSpPr>
          <p:spPr bwMode="auto">
            <a:xfrm>
              <a:off x="3743" y="2367"/>
              <a:ext cx="18" cy="24"/>
            </a:xfrm>
            <a:custGeom>
              <a:avLst/>
              <a:gdLst/>
              <a:ahLst/>
              <a:cxnLst>
                <a:cxn ang="0">
                  <a:pos x="17" y="11"/>
                </a:cxn>
                <a:cxn ang="0">
                  <a:pos x="8" y="0"/>
                </a:cxn>
                <a:cxn ang="0">
                  <a:pos x="0" y="11"/>
                </a:cxn>
                <a:cxn ang="0">
                  <a:pos x="8" y="23"/>
                </a:cxn>
                <a:cxn ang="0">
                  <a:pos x="17" y="11"/>
                </a:cxn>
              </a:cxnLst>
              <a:rect l="0" t="0" r="r" b="b"/>
              <a:pathLst>
                <a:path w="18" h="24">
                  <a:moveTo>
                    <a:pt x="17" y="11"/>
                  </a:moveTo>
                  <a:lnTo>
                    <a:pt x="8" y="0"/>
                  </a:lnTo>
                  <a:lnTo>
                    <a:pt x="0" y="11"/>
                  </a:lnTo>
                  <a:lnTo>
                    <a:pt x="8"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598" name="Freeform 358"/>
            <p:cNvSpPr>
              <a:spLocks/>
            </p:cNvSpPr>
            <p:nvPr/>
          </p:nvSpPr>
          <p:spPr bwMode="auto">
            <a:xfrm>
              <a:off x="3689" y="2403"/>
              <a:ext cx="8" cy="14"/>
            </a:xfrm>
            <a:custGeom>
              <a:avLst/>
              <a:gdLst/>
              <a:ahLst/>
              <a:cxnLst>
                <a:cxn ang="0">
                  <a:pos x="7" y="7"/>
                </a:cxn>
                <a:cxn ang="0">
                  <a:pos x="4" y="0"/>
                </a:cxn>
                <a:cxn ang="0">
                  <a:pos x="0" y="7"/>
                </a:cxn>
                <a:cxn ang="0">
                  <a:pos x="4" y="13"/>
                </a:cxn>
                <a:cxn ang="0">
                  <a:pos x="7" y="7"/>
                </a:cxn>
              </a:cxnLst>
              <a:rect l="0" t="0" r="r" b="b"/>
              <a:pathLst>
                <a:path w="8" h="14">
                  <a:moveTo>
                    <a:pt x="7" y="7"/>
                  </a:moveTo>
                  <a:lnTo>
                    <a:pt x="4" y="0"/>
                  </a:lnTo>
                  <a:lnTo>
                    <a:pt x="0" y="7"/>
                  </a:lnTo>
                  <a:lnTo>
                    <a:pt x="4" y="13"/>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599" name="Freeform 359"/>
            <p:cNvSpPr>
              <a:spLocks/>
            </p:cNvSpPr>
            <p:nvPr/>
          </p:nvSpPr>
          <p:spPr bwMode="auto">
            <a:xfrm>
              <a:off x="3689" y="2403"/>
              <a:ext cx="18" cy="24"/>
            </a:xfrm>
            <a:custGeom>
              <a:avLst/>
              <a:gdLst/>
              <a:ahLst/>
              <a:cxnLst>
                <a:cxn ang="0">
                  <a:pos x="17" y="12"/>
                </a:cxn>
                <a:cxn ang="0">
                  <a:pos x="9" y="0"/>
                </a:cxn>
                <a:cxn ang="0">
                  <a:pos x="0" y="12"/>
                </a:cxn>
                <a:cxn ang="0">
                  <a:pos x="9" y="23"/>
                </a:cxn>
                <a:cxn ang="0">
                  <a:pos x="17" y="12"/>
                </a:cxn>
              </a:cxnLst>
              <a:rect l="0" t="0" r="r" b="b"/>
              <a:pathLst>
                <a:path w="18" h="24">
                  <a:moveTo>
                    <a:pt x="17" y="12"/>
                  </a:moveTo>
                  <a:lnTo>
                    <a:pt x="9" y="0"/>
                  </a:lnTo>
                  <a:lnTo>
                    <a:pt x="0" y="12"/>
                  </a:lnTo>
                  <a:lnTo>
                    <a:pt x="9" y="23"/>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00" name="Freeform 360"/>
            <p:cNvSpPr>
              <a:spLocks/>
            </p:cNvSpPr>
            <p:nvPr/>
          </p:nvSpPr>
          <p:spPr bwMode="auto">
            <a:xfrm>
              <a:off x="3693" y="2451"/>
              <a:ext cx="9" cy="15"/>
            </a:xfrm>
            <a:custGeom>
              <a:avLst/>
              <a:gdLst/>
              <a:ahLst/>
              <a:cxnLst>
                <a:cxn ang="0">
                  <a:pos x="8" y="7"/>
                </a:cxn>
                <a:cxn ang="0">
                  <a:pos x="4" y="0"/>
                </a:cxn>
                <a:cxn ang="0">
                  <a:pos x="0" y="7"/>
                </a:cxn>
                <a:cxn ang="0">
                  <a:pos x="4" y="14"/>
                </a:cxn>
                <a:cxn ang="0">
                  <a:pos x="8" y="7"/>
                </a:cxn>
              </a:cxnLst>
              <a:rect l="0" t="0" r="r" b="b"/>
              <a:pathLst>
                <a:path w="9" h="15">
                  <a:moveTo>
                    <a:pt x="8" y="7"/>
                  </a:moveTo>
                  <a:lnTo>
                    <a:pt x="4" y="0"/>
                  </a:lnTo>
                  <a:lnTo>
                    <a:pt x="0" y="7"/>
                  </a:lnTo>
                  <a:lnTo>
                    <a:pt x="4" y="14"/>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01" name="Freeform 361"/>
            <p:cNvSpPr>
              <a:spLocks/>
            </p:cNvSpPr>
            <p:nvPr/>
          </p:nvSpPr>
          <p:spPr bwMode="auto">
            <a:xfrm>
              <a:off x="3693" y="2451"/>
              <a:ext cx="19" cy="25"/>
            </a:xfrm>
            <a:custGeom>
              <a:avLst/>
              <a:gdLst/>
              <a:ahLst/>
              <a:cxnLst>
                <a:cxn ang="0">
                  <a:pos x="18" y="12"/>
                </a:cxn>
                <a:cxn ang="0">
                  <a:pos x="9" y="0"/>
                </a:cxn>
                <a:cxn ang="0">
                  <a:pos x="0" y="12"/>
                </a:cxn>
                <a:cxn ang="0">
                  <a:pos x="9" y="24"/>
                </a:cxn>
                <a:cxn ang="0">
                  <a:pos x="18" y="12"/>
                </a:cxn>
              </a:cxnLst>
              <a:rect l="0" t="0" r="r" b="b"/>
              <a:pathLst>
                <a:path w="19" h="25">
                  <a:moveTo>
                    <a:pt x="18" y="12"/>
                  </a:moveTo>
                  <a:lnTo>
                    <a:pt x="9" y="0"/>
                  </a:lnTo>
                  <a:lnTo>
                    <a:pt x="0" y="12"/>
                  </a:lnTo>
                  <a:lnTo>
                    <a:pt x="9" y="24"/>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02" name="Freeform 362"/>
            <p:cNvSpPr>
              <a:spLocks/>
            </p:cNvSpPr>
            <p:nvPr/>
          </p:nvSpPr>
          <p:spPr bwMode="auto">
            <a:xfrm>
              <a:off x="3692" y="2496"/>
              <a:ext cx="8" cy="14"/>
            </a:xfrm>
            <a:custGeom>
              <a:avLst/>
              <a:gdLst/>
              <a:ahLst/>
              <a:cxnLst>
                <a:cxn ang="0">
                  <a:pos x="7" y="6"/>
                </a:cxn>
                <a:cxn ang="0">
                  <a:pos x="4" y="0"/>
                </a:cxn>
                <a:cxn ang="0">
                  <a:pos x="0" y="6"/>
                </a:cxn>
                <a:cxn ang="0">
                  <a:pos x="4" y="13"/>
                </a:cxn>
                <a:cxn ang="0">
                  <a:pos x="7" y="6"/>
                </a:cxn>
              </a:cxnLst>
              <a:rect l="0" t="0" r="r" b="b"/>
              <a:pathLst>
                <a:path w="8" h="14">
                  <a:moveTo>
                    <a:pt x="7" y="6"/>
                  </a:moveTo>
                  <a:lnTo>
                    <a:pt x="4" y="0"/>
                  </a:lnTo>
                  <a:lnTo>
                    <a:pt x="0" y="6"/>
                  </a:lnTo>
                  <a:lnTo>
                    <a:pt x="4"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03" name="Freeform 363"/>
            <p:cNvSpPr>
              <a:spLocks/>
            </p:cNvSpPr>
            <p:nvPr/>
          </p:nvSpPr>
          <p:spPr bwMode="auto">
            <a:xfrm>
              <a:off x="3692" y="2496"/>
              <a:ext cx="18" cy="24"/>
            </a:xfrm>
            <a:custGeom>
              <a:avLst/>
              <a:gdLst/>
              <a:ahLst/>
              <a:cxnLst>
                <a:cxn ang="0">
                  <a:pos x="17" y="11"/>
                </a:cxn>
                <a:cxn ang="0">
                  <a:pos x="9" y="0"/>
                </a:cxn>
                <a:cxn ang="0">
                  <a:pos x="0" y="11"/>
                </a:cxn>
                <a:cxn ang="0">
                  <a:pos x="9" y="23"/>
                </a:cxn>
                <a:cxn ang="0">
                  <a:pos x="17" y="11"/>
                </a:cxn>
              </a:cxnLst>
              <a:rect l="0" t="0" r="r" b="b"/>
              <a:pathLst>
                <a:path w="18" h="24">
                  <a:moveTo>
                    <a:pt x="17" y="11"/>
                  </a:moveTo>
                  <a:lnTo>
                    <a:pt x="9" y="0"/>
                  </a:lnTo>
                  <a:lnTo>
                    <a:pt x="0" y="11"/>
                  </a:lnTo>
                  <a:lnTo>
                    <a:pt x="9"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04" name="Freeform 364"/>
            <p:cNvSpPr>
              <a:spLocks/>
            </p:cNvSpPr>
            <p:nvPr/>
          </p:nvSpPr>
          <p:spPr bwMode="auto">
            <a:xfrm>
              <a:off x="3646" y="2539"/>
              <a:ext cx="8" cy="14"/>
            </a:xfrm>
            <a:custGeom>
              <a:avLst/>
              <a:gdLst/>
              <a:ahLst/>
              <a:cxnLst>
                <a:cxn ang="0">
                  <a:pos x="7" y="6"/>
                </a:cxn>
                <a:cxn ang="0">
                  <a:pos x="4" y="0"/>
                </a:cxn>
                <a:cxn ang="0">
                  <a:pos x="0" y="6"/>
                </a:cxn>
                <a:cxn ang="0">
                  <a:pos x="4" y="13"/>
                </a:cxn>
                <a:cxn ang="0">
                  <a:pos x="7" y="6"/>
                </a:cxn>
              </a:cxnLst>
              <a:rect l="0" t="0" r="r" b="b"/>
              <a:pathLst>
                <a:path w="8" h="14">
                  <a:moveTo>
                    <a:pt x="7" y="6"/>
                  </a:moveTo>
                  <a:lnTo>
                    <a:pt x="4" y="0"/>
                  </a:lnTo>
                  <a:lnTo>
                    <a:pt x="0" y="6"/>
                  </a:lnTo>
                  <a:lnTo>
                    <a:pt x="4"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05" name="Freeform 365"/>
            <p:cNvSpPr>
              <a:spLocks/>
            </p:cNvSpPr>
            <p:nvPr/>
          </p:nvSpPr>
          <p:spPr bwMode="auto">
            <a:xfrm>
              <a:off x="3646" y="2539"/>
              <a:ext cx="18" cy="24"/>
            </a:xfrm>
            <a:custGeom>
              <a:avLst/>
              <a:gdLst/>
              <a:ahLst/>
              <a:cxnLst>
                <a:cxn ang="0">
                  <a:pos x="17" y="11"/>
                </a:cxn>
                <a:cxn ang="0">
                  <a:pos x="9" y="0"/>
                </a:cxn>
                <a:cxn ang="0">
                  <a:pos x="0" y="11"/>
                </a:cxn>
                <a:cxn ang="0">
                  <a:pos x="9" y="23"/>
                </a:cxn>
                <a:cxn ang="0">
                  <a:pos x="17" y="11"/>
                </a:cxn>
              </a:cxnLst>
              <a:rect l="0" t="0" r="r" b="b"/>
              <a:pathLst>
                <a:path w="18" h="24">
                  <a:moveTo>
                    <a:pt x="17" y="11"/>
                  </a:moveTo>
                  <a:lnTo>
                    <a:pt x="9" y="0"/>
                  </a:lnTo>
                  <a:lnTo>
                    <a:pt x="0" y="11"/>
                  </a:lnTo>
                  <a:lnTo>
                    <a:pt x="9"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06" name="Freeform 366"/>
            <p:cNvSpPr>
              <a:spLocks/>
            </p:cNvSpPr>
            <p:nvPr/>
          </p:nvSpPr>
          <p:spPr bwMode="auto">
            <a:xfrm>
              <a:off x="3588" y="2557"/>
              <a:ext cx="8" cy="14"/>
            </a:xfrm>
            <a:custGeom>
              <a:avLst/>
              <a:gdLst/>
              <a:ahLst/>
              <a:cxnLst>
                <a:cxn ang="0">
                  <a:pos x="7" y="6"/>
                </a:cxn>
                <a:cxn ang="0">
                  <a:pos x="4" y="0"/>
                </a:cxn>
                <a:cxn ang="0">
                  <a:pos x="0" y="6"/>
                </a:cxn>
                <a:cxn ang="0">
                  <a:pos x="4" y="13"/>
                </a:cxn>
                <a:cxn ang="0">
                  <a:pos x="7" y="6"/>
                </a:cxn>
              </a:cxnLst>
              <a:rect l="0" t="0" r="r" b="b"/>
              <a:pathLst>
                <a:path w="8" h="14">
                  <a:moveTo>
                    <a:pt x="7" y="6"/>
                  </a:moveTo>
                  <a:lnTo>
                    <a:pt x="4" y="0"/>
                  </a:lnTo>
                  <a:lnTo>
                    <a:pt x="0" y="6"/>
                  </a:lnTo>
                  <a:lnTo>
                    <a:pt x="4"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07" name="Freeform 367"/>
            <p:cNvSpPr>
              <a:spLocks/>
            </p:cNvSpPr>
            <p:nvPr/>
          </p:nvSpPr>
          <p:spPr bwMode="auto">
            <a:xfrm>
              <a:off x="3588" y="2557"/>
              <a:ext cx="18" cy="24"/>
            </a:xfrm>
            <a:custGeom>
              <a:avLst/>
              <a:gdLst/>
              <a:ahLst/>
              <a:cxnLst>
                <a:cxn ang="0">
                  <a:pos x="17" y="11"/>
                </a:cxn>
                <a:cxn ang="0">
                  <a:pos x="9" y="0"/>
                </a:cxn>
                <a:cxn ang="0">
                  <a:pos x="0" y="11"/>
                </a:cxn>
                <a:cxn ang="0">
                  <a:pos x="9" y="23"/>
                </a:cxn>
                <a:cxn ang="0">
                  <a:pos x="17" y="11"/>
                </a:cxn>
              </a:cxnLst>
              <a:rect l="0" t="0" r="r" b="b"/>
              <a:pathLst>
                <a:path w="18" h="24">
                  <a:moveTo>
                    <a:pt x="17" y="11"/>
                  </a:moveTo>
                  <a:lnTo>
                    <a:pt x="9" y="0"/>
                  </a:lnTo>
                  <a:lnTo>
                    <a:pt x="0" y="11"/>
                  </a:lnTo>
                  <a:lnTo>
                    <a:pt x="9"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08" name="Freeform 368"/>
            <p:cNvSpPr>
              <a:spLocks/>
            </p:cNvSpPr>
            <p:nvPr/>
          </p:nvSpPr>
          <p:spPr bwMode="auto">
            <a:xfrm>
              <a:off x="3540" y="2602"/>
              <a:ext cx="9" cy="15"/>
            </a:xfrm>
            <a:custGeom>
              <a:avLst/>
              <a:gdLst/>
              <a:ahLst/>
              <a:cxnLst>
                <a:cxn ang="0">
                  <a:pos x="8" y="7"/>
                </a:cxn>
                <a:cxn ang="0">
                  <a:pos x="4" y="0"/>
                </a:cxn>
                <a:cxn ang="0">
                  <a:pos x="0" y="7"/>
                </a:cxn>
                <a:cxn ang="0">
                  <a:pos x="4" y="14"/>
                </a:cxn>
                <a:cxn ang="0">
                  <a:pos x="8" y="7"/>
                </a:cxn>
              </a:cxnLst>
              <a:rect l="0" t="0" r="r" b="b"/>
              <a:pathLst>
                <a:path w="9" h="15">
                  <a:moveTo>
                    <a:pt x="8" y="7"/>
                  </a:moveTo>
                  <a:lnTo>
                    <a:pt x="4" y="0"/>
                  </a:lnTo>
                  <a:lnTo>
                    <a:pt x="0" y="7"/>
                  </a:lnTo>
                  <a:lnTo>
                    <a:pt x="4" y="14"/>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09" name="Freeform 369"/>
            <p:cNvSpPr>
              <a:spLocks/>
            </p:cNvSpPr>
            <p:nvPr/>
          </p:nvSpPr>
          <p:spPr bwMode="auto">
            <a:xfrm>
              <a:off x="3540" y="2602"/>
              <a:ext cx="19" cy="25"/>
            </a:xfrm>
            <a:custGeom>
              <a:avLst/>
              <a:gdLst/>
              <a:ahLst/>
              <a:cxnLst>
                <a:cxn ang="0">
                  <a:pos x="18" y="12"/>
                </a:cxn>
                <a:cxn ang="0">
                  <a:pos x="9" y="0"/>
                </a:cxn>
                <a:cxn ang="0">
                  <a:pos x="0" y="12"/>
                </a:cxn>
                <a:cxn ang="0">
                  <a:pos x="9" y="24"/>
                </a:cxn>
                <a:cxn ang="0">
                  <a:pos x="18" y="12"/>
                </a:cxn>
              </a:cxnLst>
              <a:rect l="0" t="0" r="r" b="b"/>
              <a:pathLst>
                <a:path w="19" h="25">
                  <a:moveTo>
                    <a:pt x="18" y="12"/>
                  </a:moveTo>
                  <a:lnTo>
                    <a:pt x="9" y="0"/>
                  </a:lnTo>
                  <a:lnTo>
                    <a:pt x="0" y="12"/>
                  </a:lnTo>
                  <a:lnTo>
                    <a:pt x="9" y="24"/>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10" name="Freeform 370"/>
            <p:cNvSpPr>
              <a:spLocks/>
            </p:cNvSpPr>
            <p:nvPr/>
          </p:nvSpPr>
          <p:spPr bwMode="auto">
            <a:xfrm>
              <a:off x="3507" y="2635"/>
              <a:ext cx="8" cy="14"/>
            </a:xfrm>
            <a:custGeom>
              <a:avLst/>
              <a:gdLst/>
              <a:ahLst/>
              <a:cxnLst>
                <a:cxn ang="0">
                  <a:pos x="7" y="7"/>
                </a:cxn>
                <a:cxn ang="0">
                  <a:pos x="4" y="0"/>
                </a:cxn>
                <a:cxn ang="0">
                  <a:pos x="0" y="7"/>
                </a:cxn>
                <a:cxn ang="0">
                  <a:pos x="4" y="13"/>
                </a:cxn>
                <a:cxn ang="0">
                  <a:pos x="7" y="7"/>
                </a:cxn>
              </a:cxnLst>
              <a:rect l="0" t="0" r="r" b="b"/>
              <a:pathLst>
                <a:path w="8" h="14">
                  <a:moveTo>
                    <a:pt x="7" y="7"/>
                  </a:moveTo>
                  <a:lnTo>
                    <a:pt x="4" y="0"/>
                  </a:lnTo>
                  <a:lnTo>
                    <a:pt x="0" y="7"/>
                  </a:lnTo>
                  <a:lnTo>
                    <a:pt x="4" y="13"/>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11" name="Freeform 371"/>
            <p:cNvSpPr>
              <a:spLocks/>
            </p:cNvSpPr>
            <p:nvPr/>
          </p:nvSpPr>
          <p:spPr bwMode="auto">
            <a:xfrm>
              <a:off x="3507" y="2635"/>
              <a:ext cx="18" cy="24"/>
            </a:xfrm>
            <a:custGeom>
              <a:avLst/>
              <a:gdLst/>
              <a:ahLst/>
              <a:cxnLst>
                <a:cxn ang="0">
                  <a:pos x="17" y="12"/>
                </a:cxn>
                <a:cxn ang="0">
                  <a:pos x="9" y="0"/>
                </a:cxn>
                <a:cxn ang="0">
                  <a:pos x="0" y="12"/>
                </a:cxn>
                <a:cxn ang="0">
                  <a:pos x="9" y="23"/>
                </a:cxn>
                <a:cxn ang="0">
                  <a:pos x="17" y="12"/>
                </a:cxn>
              </a:cxnLst>
              <a:rect l="0" t="0" r="r" b="b"/>
              <a:pathLst>
                <a:path w="18" h="24">
                  <a:moveTo>
                    <a:pt x="17" y="12"/>
                  </a:moveTo>
                  <a:lnTo>
                    <a:pt x="9" y="0"/>
                  </a:lnTo>
                  <a:lnTo>
                    <a:pt x="0" y="12"/>
                  </a:lnTo>
                  <a:lnTo>
                    <a:pt x="9" y="23"/>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12" name="Freeform 372"/>
            <p:cNvSpPr>
              <a:spLocks/>
            </p:cNvSpPr>
            <p:nvPr/>
          </p:nvSpPr>
          <p:spPr bwMode="auto">
            <a:xfrm>
              <a:off x="3513" y="2690"/>
              <a:ext cx="8" cy="14"/>
            </a:xfrm>
            <a:custGeom>
              <a:avLst/>
              <a:gdLst/>
              <a:ahLst/>
              <a:cxnLst>
                <a:cxn ang="0">
                  <a:pos x="7" y="6"/>
                </a:cxn>
                <a:cxn ang="0">
                  <a:pos x="4" y="0"/>
                </a:cxn>
                <a:cxn ang="0">
                  <a:pos x="0" y="6"/>
                </a:cxn>
                <a:cxn ang="0">
                  <a:pos x="4" y="13"/>
                </a:cxn>
                <a:cxn ang="0">
                  <a:pos x="7" y="6"/>
                </a:cxn>
              </a:cxnLst>
              <a:rect l="0" t="0" r="r" b="b"/>
              <a:pathLst>
                <a:path w="8" h="14">
                  <a:moveTo>
                    <a:pt x="7" y="6"/>
                  </a:moveTo>
                  <a:lnTo>
                    <a:pt x="4" y="0"/>
                  </a:lnTo>
                  <a:lnTo>
                    <a:pt x="0" y="6"/>
                  </a:lnTo>
                  <a:lnTo>
                    <a:pt x="4"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13" name="Freeform 373"/>
            <p:cNvSpPr>
              <a:spLocks/>
            </p:cNvSpPr>
            <p:nvPr/>
          </p:nvSpPr>
          <p:spPr bwMode="auto">
            <a:xfrm>
              <a:off x="3513" y="2690"/>
              <a:ext cx="18" cy="24"/>
            </a:xfrm>
            <a:custGeom>
              <a:avLst/>
              <a:gdLst/>
              <a:ahLst/>
              <a:cxnLst>
                <a:cxn ang="0">
                  <a:pos x="17" y="11"/>
                </a:cxn>
                <a:cxn ang="0">
                  <a:pos x="9" y="0"/>
                </a:cxn>
                <a:cxn ang="0">
                  <a:pos x="0" y="11"/>
                </a:cxn>
                <a:cxn ang="0">
                  <a:pos x="9" y="23"/>
                </a:cxn>
                <a:cxn ang="0">
                  <a:pos x="17" y="11"/>
                </a:cxn>
              </a:cxnLst>
              <a:rect l="0" t="0" r="r" b="b"/>
              <a:pathLst>
                <a:path w="18" h="24">
                  <a:moveTo>
                    <a:pt x="17" y="11"/>
                  </a:moveTo>
                  <a:lnTo>
                    <a:pt x="9" y="0"/>
                  </a:lnTo>
                  <a:lnTo>
                    <a:pt x="0" y="11"/>
                  </a:lnTo>
                  <a:lnTo>
                    <a:pt x="9"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14" name="Freeform 374"/>
            <p:cNvSpPr>
              <a:spLocks/>
            </p:cNvSpPr>
            <p:nvPr/>
          </p:nvSpPr>
          <p:spPr bwMode="auto">
            <a:xfrm>
              <a:off x="3512" y="2733"/>
              <a:ext cx="9" cy="14"/>
            </a:xfrm>
            <a:custGeom>
              <a:avLst/>
              <a:gdLst/>
              <a:ahLst/>
              <a:cxnLst>
                <a:cxn ang="0">
                  <a:pos x="8" y="6"/>
                </a:cxn>
                <a:cxn ang="0">
                  <a:pos x="4" y="0"/>
                </a:cxn>
                <a:cxn ang="0">
                  <a:pos x="0" y="6"/>
                </a:cxn>
                <a:cxn ang="0">
                  <a:pos x="4" y="13"/>
                </a:cxn>
                <a:cxn ang="0">
                  <a:pos x="8" y="6"/>
                </a:cxn>
              </a:cxnLst>
              <a:rect l="0" t="0" r="r" b="b"/>
              <a:pathLst>
                <a:path w="9" h="14">
                  <a:moveTo>
                    <a:pt x="8" y="6"/>
                  </a:moveTo>
                  <a:lnTo>
                    <a:pt x="4" y="0"/>
                  </a:lnTo>
                  <a:lnTo>
                    <a:pt x="0" y="6"/>
                  </a:lnTo>
                  <a:lnTo>
                    <a:pt x="4" y="13"/>
                  </a:lnTo>
                  <a:lnTo>
                    <a:pt x="8"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15" name="Freeform 375"/>
            <p:cNvSpPr>
              <a:spLocks/>
            </p:cNvSpPr>
            <p:nvPr/>
          </p:nvSpPr>
          <p:spPr bwMode="auto">
            <a:xfrm>
              <a:off x="3512" y="2733"/>
              <a:ext cx="19" cy="24"/>
            </a:xfrm>
            <a:custGeom>
              <a:avLst/>
              <a:gdLst/>
              <a:ahLst/>
              <a:cxnLst>
                <a:cxn ang="0">
                  <a:pos x="18" y="11"/>
                </a:cxn>
                <a:cxn ang="0">
                  <a:pos x="9" y="0"/>
                </a:cxn>
                <a:cxn ang="0">
                  <a:pos x="0" y="11"/>
                </a:cxn>
                <a:cxn ang="0">
                  <a:pos x="9" y="23"/>
                </a:cxn>
                <a:cxn ang="0">
                  <a:pos x="18" y="11"/>
                </a:cxn>
              </a:cxnLst>
              <a:rect l="0" t="0" r="r" b="b"/>
              <a:pathLst>
                <a:path w="19" h="24">
                  <a:moveTo>
                    <a:pt x="18" y="11"/>
                  </a:moveTo>
                  <a:lnTo>
                    <a:pt x="9" y="0"/>
                  </a:lnTo>
                  <a:lnTo>
                    <a:pt x="0" y="11"/>
                  </a:lnTo>
                  <a:lnTo>
                    <a:pt x="9" y="23"/>
                  </a:lnTo>
                  <a:lnTo>
                    <a:pt x="18"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16" name="Rectangle 376"/>
            <p:cNvSpPr>
              <a:spLocks noChangeArrowheads="1"/>
            </p:cNvSpPr>
            <p:nvPr/>
          </p:nvSpPr>
          <p:spPr bwMode="auto">
            <a:xfrm>
              <a:off x="3084" y="2670"/>
              <a:ext cx="327"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MPRSA</a:t>
              </a:r>
            </a:p>
          </p:txBody>
        </p:sp>
        <p:sp>
          <p:nvSpPr>
            <p:cNvPr id="10617" name="Rectangle 377"/>
            <p:cNvSpPr>
              <a:spLocks noChangeArrowheads="1"/>
            </p:cNvSpPr>
            <p:nvPr/>
          </p:nvSpPr>
          <p:spPr bwMode="auto">
            <a:xfrm>
              <a:off x="3083" y="2754"/>
              <a:ext cx="288"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FIFRA</a:t>
              </a:r>
            </a:p>
          </p:txBody>
        </p:sp>
        <p:sp>
          <p:nvSpPr>
            <p:cNvPr id="10618" name="Rectangle 378"/>
            <p:cNvSpPr>
              <a:spLocks noChangeArrowheads="1"/>
            </p:cNvSpPr>
            <p:nvPr/>
          </p:nvSpPr>
          <p:spPr bwMode="auto">
            <a:xfrm>
              <a:off x="3572" y="2678"/>
              <a:ext cx="243"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NCA</a:t>
              </a:r>
            </a:p>
          </p:txBody>
        </p:sp>
        <p:sp>
          <p:nvSpPr>
            <p:cNvPr id="10619" name="Rectangle 379"/>
            <p:cNvSpPr>
              <a:spLocks noChangeArrowheads="1"/>
            </p:cNvSpPr>
            <p:nvPr/>
          </p:nvSpPr>
          <p:spPr bwMode="auto">
            <a:xfrm>
              <a:off x="3557" y="2754"/>
              <a:ext cx="294"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MMPA</a:t>
              </a:r>
            </a:p>
          </p:txBody>
        </p:sp>
        <p:sp>
          <p:nvSpPr>
            <p:cNvPr id="10620" name="Rectangle 380"/>
            <p:cNvSpPr>
              <a:spLocks noChangeArrowheads="1"/>
            </p:cNvSpPr>
            <p:nvPr/>
          </p:nvSpPr>
          <p:spPr bwMode="auto">
            <a:xfrm>
              <a:off x="3554" y="2832"/>
              <a:ext cx="331"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FWPCA</a:t>
              </a:r>
            </a:p>
          </p:txBody>
        </p:sp>
        <p:sp>
          <p:nvSpPr>
            <p:cNvPr id="10621" name="Rectangle 381"/>
            <p:cNvSpPr>
              <a:spLocks noChangeArrowheads="1"/>
            </p:cNvSpPr>
            <p:nvPr/>
          </p:nvSpPr>
          <p:spPr bwMode="auto">
            <a:xfrm>
              <a:off x="3514" y="2903"/>
              <a:ext cx="291"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PWSA</a:t>
              </a:r>
            </a:p>
          </p:txBody>
        </p:sp>
        <p:sp>
          <p:nvSpPr>
            <p:cNvPr id="10622" name="Rectangle 382"/>
            <p:cNvSpPr>
              <a:spLocks noChangeArrowheads="1"/>
            </p:cNvSpPr>
            <p:nvPr/>
          </p:nvSpPr>
          <p:spPr bwMode="auto">
            <a:xfrm>
              <a:off x="3439" y="2971"/>
              <a:ext cx="295"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WSRA</a:t>
              </a:r>
            </a:p>
          </p:txBody>
        </p:sp>
        <p:sp>
          <p:nvSpPr>
            <p:cNvPr id="10623" name="Rectangle 383"/>
            <p:cNvSpPr>
              <a:spLocks noChangeArrowheads="1"/>
            </p:cNvSpPr>
            <p:nvPr/>
          </p:nvSpPr>
          <p:spPr bwMode="auto">
            <a:xfrm>
              <a:off x="2907" y="2908"/>
              <a:ext cx="286" cy="161"/>
            </a:xfrm>
            <a:prstGeom prst="rect">
              <a:avLst/>
            </a:prstGeom>
            <a:noFill/>
            <a:ln w="12700">
              <a:solidFill>
                <a:srgbClr val="FF0000"/>
              </a:solid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NEPA</a:t>
              </a:r>
            </a:p>
          </p:txBody>
        </p:sp>
        <p:sp>
          <p:nvSpPr>
            <p:cNvPr id="10624" name="Freeform 384"/>
            <p:cNvSpPr>
              <a:spLocks/>
            </p:cNvSpPr>
            <p:nvPr/>
          </p:nvSpPr>
          <p:spPr bwMode="auto">
            <a:xfrm>
              <a:off x="3513" y="2778"/>
              <a:ext cx="9" cy="15"/>
            </a:xfrm>
            <a:custGeom>
              <a:avLst/>
              <a:gdLst/>
              <a:ahLst/>
              <a:cxnLst>
                <a:cxn ang="0">
                  <a:pos x="8" y="7"/>
                </a:cxn>
                <a:cxn ang="0">
                  <a:pos x="4" y="0"/>
                </a:cxn>
                <a:cxn ang="0">
                  <a:pos x="0" y="7"/>
                </a:cxn>
                <a:cxn ang="0">
                  <a:pos x="4" y="14"/>
                </a:cxn>
                <a:cxn ang="0">
                  <a:pos x="8" y="7"/>
                </a:cxn>
              </a:cxnLst>
              <a:rect l="0" t="0" r="r" b="b"/>
              <a:pathLst>
                <a:path w="9" h="15">
                  <a:moveTo>
                    <a:pt x="8" y="7"/>
                  </a:moveTo>
                  <a:lnTo>
                    <a:pt x="4" y="0"/>
                  </a:lnTo>
                  <a:lnTo>
                    <a:pt x="0" y="7"/>
                  </a:lnTo>
                  <a:lnTo>
                    <a:pt x="4" y="14"/>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25" name="Freeform 385"/>
            <p:cNvSpPr>
              <a:spLocks/>
            </p:cNvSpPr>
            <p:nvPr/>
          </p:nvSpPr>
          <p:spPr bwMode="auto">
            <a:xfrm>
              <a:off x="3513" y="2778"/>
              <a:ext cx="19" cy="25"/>
            </a:xfrm>
            <a:custGeom>
              <a:avLst/>
              <a:gdLst/>
              <a:ahLst/>
              <a:cxnLst>
                <a:cxn ang="0">
                  <a:pos x="18" y="12"/>
                </a:cxn>
                <a:cxn ang="0">
                  <a:pos x="9" y="0"/>
                </a:cxn>
                <a:cxn ang="0">
                  <a:pos x="0" y="12"/>
                </a:cxn>
                <a:cxn ang="0">
                  <a:pos x="9" y="24"/>
                </a:cxn>
                <a:cxn ang="0">
                  <a:pos x="18" y="12"/>
                </a:cxn>
              </a:cxnLst>
              <a:rect l="0" t="0" r="r" b="b"/>
              <a:pathLst>
                <a:path w="19" h="25">
                  <a:moveTo>
                    <a:pt x="18" y="12"/>
                  </a:moveTo>
                  <a:lnTo>
                    <a:pt x="9" y="0"/>
                  </a:lnTo>
                  <a:lnTo>
                    <a:pt x="0" y="12"/>
                  </a:lnTo>
                  <a:lnTo>
                    <a:pt x="9" y="24"/>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26" name="Freeform 386"/>
            <p:cNvSpPr>
              <a:spLocks/>
            </p:cNvSpPr>
            <p:nvPr/>
          </p:nvSpPr>
          <p:spPr bwMode="auto">
            <a:xfrm>
              <a:off x="3512" y="2818"/>
              <a:ext cx="8" cy="14"/>
            </a:xfrm>
            <a:custGeom>
              <a:avLst/>
              <a:gdLst/>
              <a:ahLst/>
              <a:cxnLst>
                <a:cxn ang="0">
                  <a:pos x="7" y="6"/>
                </a:cxn>
                <a:cxn ang="0">
                  <a:pos x="3" y="0"/>
                </a:cxn>
                <a:cxn ang="0">
                  <a:pos x="0" y="6"/>
                </a:cxn>
                <a:cxn ang="0">
                  <a:pos x="3" y="13"/>
                </a:cxn>
                <a:cxn ang="0">
                  <a:pos x="7" y="6"/>
                </a:cxn>
              </a:cxnLst>
              <a:rect l="0" t="0" r="r" b="b"/>
              <a:pathLst>
                <a:path w="8" h="14">
                  <a:moveTo>
                    <a:pt x="7" y="6"/>
                  </a:moveTo>
                  <a:lnTo>
                    <a:pt x="3" y="0"/>
                  </a:lnTo>
                  <a:lnTo>
                    <a:pt x="0" y="6"/>
                  </a:lnTo>
                  <a:lnTo>
                    <a:pt x="3"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27" name="Freeform 387"/>
            <p:cNvSpPr>
              <a:spLocks/>
            </p:cNvSpPr>
            <p:nvPr/>
          </p:nvSpPr>
          <p:spPr bwMode="auto">
            <a:xfrm>
              <a:off x="3512" y="2818"/>
              <a:ext cx="18" cy="24"/>
            </a:xfrm>
            <a:custGeom>
              <a:avLst/>
              <a:gdLst/>
              <a:ahLst/>
              <a:cxnLst>
                <a:cxn ang="0">
                  <a:pos x="17" y="11"/>
                </a:cxn>
                <a:cxn ang="0">
                  <a:pos x="8" y="0"/>
                </a:cxn>
                <a:cxn ang="0">
                  <a:pos x="0" y="11"/>
                </a:cxn>
                <a:cxn ang="0">
                  <a:pos x="8" y="23"/>
                </a:cxn>
                <a:cxn ang="0">
                  <a:pos x="17" y="11"/>
                </a:cxn>
              </a:cxnLst>
              <a:rect l="0" t="0" r="r" b="b"/>
              <a:pathLst>
                <a:path w="18" h="24">
                  <a:moveTo>
                    <a:pt x="17" y="11"/>
                  </a:moveTo>
                  <a:lnTo>
                    <a:pt x="8" y="0"/>
                  </a:lnTo>
                  <a:lnTo>
                    <a:pt x="0" y="11"/>
                  </a:lnTo>
                  <a:lnTo>
                    <a:pt x="8"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28" name="Freeform 388"/>
            <p:cNvSpPr>
              <a:spLocks/>
            </p:cNvSpPr>
            <p:nvPr/>
          </p:nvSpPr>
          <p:spPr bwMode="auto">
            <a:xfrm>
              <a:off x="3513" y="2859"/>
              <a:ext cx="9" cy="14"/>
            </a:xfrm>
            <a:custGeom>
              <a:avLst/>
              <a:gdLst/>
              <a:ahLst/>
              <a:cxnLst>
                <a:cxn ang="0">
                  <a:pos x="8" y="7"/>
                </a:cxn>
                <a:cxn ang="0">
                  <a:pos x="4" y="0"/>
                </a:cxn>
                <a:cxn ang="0">
                  <a:pos x="0" y="7"/>
                </a:cxn>
                <a:cxn ang="0">
                  <a:pos x="4" y="13"/>
                </a:cxn>
                <a:cxn ang="0">
                  <a:pos x="8" y="7"/>
                </a:cxn>
              </a:cxnLst>
              <a:rect l="0" t="0" r="r" b="b"/>
              <a:pathLst>
                <a:path w="9" h="14">
                  <a:moveTo>
                    <a:pt x="8" y="7"/>
                  </a:moveTo>
                  <a:lnTo>
                    <a:pt x="4" y="0"/>
                  </a:lnTo>
                  <a:lnTo>
                    <a:pt x="0" y="7"/>
                  </a:lnTo>
                  <a:lnTo>
                    <a:pt x="4" y="13"/>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29" name="Freeform 389"/>
            <p:cNvSpPr>
              <a:spLocks/>
            </p:cNvSpPr>
            <p:nvPr/>
          </p:nvSpPr>
          <p:spPr bwMode="auto">
            <a:xfrm>
              <a:off x="3513" y="2859"/>
              <a:ext cx="19" cy="24"/>
            </a:xfrm>
            <a:custGeom>
              <a:avLst/>
              <a:gdLst/>
              <a:ahLst/>
              <a:cxnLst>
                <a:cxn ang="0">
                  <a:pos x="18" y="12"/>
                </a:cxn>
                <a:cxn ang="0">
                  <a:pos x="9" y="0"/>
                </a:cxn>
                <a:cxn ang="0">
                  <a:pos x="0" y="12"/>
                </a:cxn>
                <a:cxn ang="0">
                  <a:pos x="9" y="23"/>
                </a:cxn>
                <a:cxn ang="0">
                  <a:pos x="18" y="12"/>
                </a:cxn>
              </a:cxnLst>
              <a:rect l="0" t="0" r="r" b="b"/>
              <a:pathLst>
                <a:path w="19" h="24">
                  <a:moveTo>
                    <a:pt x="18" y="12"/>
                  </a:moveTo>
                  <a:lnTo>
                    <a:pt x="9" y="0"/>
                  </a:lnTo>
                  <a:lnTo>
                    <a:pt x="0" y="12"/>
                  </a:lnTo>
                  <a:lnTo>
                    <a:pt x="9" y="23"/>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30" name="Freeform 390"/>
            <p:cNvSpPr>
              <a:spLocks/>
            </p:cNvSpPr>
            <p:nvPr/>
          </p:nvSpPr>
          <p:spPr bwMode="auto">
            <a:xfrm>
              <a:off x="3512" y="2909"/>
              <a:ext cx="9" cy="14"/>
            </a:xfrm>
            <a:custGeom>
              <a:avLst/>
              <a:gdLst/>
              <a:ahLst/>
              <a:cxnLst>
                <a:cxn ang="0">
                  <a:pos x="8" y="7"/>
                </a:cxn>
                <a:cxn ang="0">
                  <a:pos x="4" y="0"/>
                </a:cxn>
                <a:cxn ang="0">
                  <a:pos x="0" y="7"/>
                </a:cxn>
                <a:cxn ang="0">
                  <a:pos x="4" y="13"/>
                </a:cxn>
                <a:cxn ang="0">
                  <a:pos x="8" y="7"/>
                </a:cxn>
              </a:cxnLst>
              <a:rect l="0" t="0" r="r" b="b"/>
              <a:pathLst>
                <a:path w="9" h="14">
                  <a:moveTo>
                    <a:pt x="8" y="7"/>
                  </a:moveTo>
                  <a:lnTo>
                    <a:pt x="4" y="0"/>
                  </a:lnTo>
                  <a:lnTo>
                    <a:pt x="0" y="7"/>
                  </a:lnTo>
                  <a:lnTo>
                    <a:pt x="4" y="13"/>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31" name="Freeform 391"/>
            <p:cNvSpPr>
              <a:spLocks/>
            </p:cNvSpPr>
            <p:nvPr/>
          </p:nvSpPr>
          <p:spPr bwMode="auto">
            <a:xfrm>
              <a:off x="3512" y="2909"/>
              <a:ext cx="19" cy="24"/>
            </a:xfrm>
            <a:custGeom>
              <a:avLst/>
              <a:gdLst/>
              <a:ahLst/>
              <a:cxnLst>
                <a:cxn ang="0">
                  <a:pos x="18" y="12"/>
                </a:cxn>
                <a:cxn ang="0">
                  <a:pos x="9" y="0"/>
                </a:cxn>
                <a:cxn ang="0">
                  <a:pos x="0" y="12"/>
                </a:cxn>
                <a:cxn ang="0">
                  <a:pos x="9" y="23"/>
                </a:cxn>
                <a:cxn ang="0">
                  <a:pos x="18" y="12"/>
                </a:cxn>
              </a:cxnLst>
              <a:rect l="0" t="0" r="r" b="b"/>
              <a:pathLst>
                <a:path w="19" h="24">
                  <a:moveTo>
                    <a:pt x="18" y="12"/>
                  </a:moveTo>
                  <a:lnTo>
                    <a:pt x="9" y="0"/>
                  </a:lnTo>
                  <a:lnTo>
                    <a:pt x="0" y="12"/>
                  </a:lnTo>
                  <a:lnTo>
                    <a:pt x="9" y="23"/>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32" name="Freeform 392"/>
            <p:cNvSpPr>
              <a:spLocks/>
            </p:cNvSpPr>
            <p:nvPr/>
          </p:nvSpPr>
          <p:spPr bwMode="auto">
            <a:xfrm>
              <a:off x="3452" y="2941"/>
              <a:ext cx="9" cy="15"/>
            </a:xfrm>
            <a:custGeom>
              <a:avLst/>
              <a:gdLst/>
              <a:ahLst/>
              <a:cxnLst>
                <a:cxn ang="0">
                  <a:pos x="8" y="7"/>
                </a:cxn>
                <a:cxn ang="0">
                  <a:pos x="4" y="0"/>
                </a:cxn>
                <a:cxn ang="0">
                  <a:pos x="0" y="7"/>
                </a:cxn>
                <a:cxn ang="0">
                  <a:pos x="4" y="14"/>
                </a:cxn>
                <a:cxn ang="0">
                  <a:pos x="8" y="7"/>
                </a:cxn>
              </a:cxnLst>
              <a:rect l="0" t="0" r="r" b="b"/>
              <a:pathLst>
                <a:path w="9" h="15">
                  <a:moveTo>
                    <a:pt x="8" y="7"/>
                  </a:moveTo>
                  <a:lnTo>
                    <a:pt x="4" y="0"/>
                  </a:lnTo>
                  <a:lnTo>
                    <a:pt x="0" y="7"/>
                  </a:lnTo>
                  <a:lnTo>
                    <a:pt x="4" y="14"/>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33" name="Freeform 393"/>
            <p:cNvSpPr>
              <a:spLocks/>
            </p:cNvSpPr>
            <p:nvPr/>
          </p:nvSpPr>
          <p:spPr bwMode="auto">
            <a:xfrm>
              <a:off x="3452" y="2941"/>
              <a:ext cx="19" cy="25"/>
            </a:xfrm>
            <a:custGeom>
              <a:avLst/>
              <a:gdLst/>
              <a:ahLst/>
              <a:cxnLst>
                <a:cxn ang="0">
                  <a:pos x="18" y="12"/>
                </a:cxn>
                <a:cxn ang="0">
                  <a:pos x="9" y="0"/>
                </a:cxn>
                <a:cxn ang="0">
                  <a:pos x="0" y="12"/>
                </a:cxn>
                <a:cxn ang="0">
                  <a:pos x="9" y="24"/>
                </a:cxn>
                <a:cxn ang="0">
                  <a:pos x="18" y="12"/>
                </a:cxn>
              </a:cxnLst>
              <a:rect l="0" t="0" r="r" b="b"/>
              <a:pathLst>
                <a:path w="19" h="25">
                  <a:moveTo>
                    <a:pt x="18" y="12"/>
                  </a:moveTo>
                  <a:lnTo>
                    <a:pt x="9" y="0"/>
                  </a:lnTo>
                  <a:lnTo>
                    <a:pt x="0" y="12"/>
                  </a:lnTo>
                  <a:lnTo>
                    <a:pt x="9" y="24"/>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34" name="Freeform 394"/>
            <p:cNvSpPr>
              <a:spLocks/>
            </p:cNvSpPr>
            <p:nvPr/>
          </p:nvSpPr>
          <p:spPr bwMode="auto">
            <a:xfrm>
              <a:off x="3323" y="3078"/>
              <a:ext cx="8" cy="15"/>
            </a:xfrm>
            <a:custGeom>
              <a:avLst/>
              <a:gdLst/>
              <a:ahLst/>
              <a:cxnLst>
                <a:cxn ang="0">
                  <a:pos x="7" y="7"/>
                </a:cxn>
                <a:cxn ang="0">
                  <a:pos x="4" y="0"/>
                </a:cxn>
                <a:cxn ang="0">
                  <a:pos x="0" y="7"/>
                </a:cxn>
                <a:cxn ang="0">
                  <a:pos x="4" y="14"/>
                </a:cxn>
                <a:cxn ang="0">
                  <a:pos x="7" y="7"/>
                </a:cxn>
              </a:cxnLst>
              <a:rect l="0" t="0" r="r" b="b"/>
              <a:pathLst>
                <a:path w="8" h="15">
                  <a:moveTo>
                    <a:pt x="7" y="7"/>
                  </a:moveTo>
                  <a:lnTo>
                    <a:pt x="4" y="0"/>
                  </a:lnTo>
                  <a:lnTo>
                    <a:pt x="0" y="7"/>
                  </a:lnTo>
                  <a:lnTo>
                    <a:pt x="4" y="14"/>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35" name="Freeform 395"/>
            <p:cNvSpPr>
              <a:spLocks/>
            </p:cNvSpPr>
            <p:nvPr/>
          </p:nvSpPr>
          <p:spPr bwMode="auto">
            <a:xfrm>
              <a:off x="3323" y="3078"/>
              <a:ext cx="18" cy="25"/>
            </a:xfrm>
            <a:custGeom>
              <a:avLst/>
              <a:gdLst/>
              <a:ahLst/>
              <a:cxnLst>
                <a:cxn ang="0">
                  <a:pos x="17" y="12"/>
                </a:cxn>
                <a:cxn ang="0">
                  <a:pos x="9" y="0"/>
                </a:cxn>
                <a:cxn ang="0">
                  <a:pos x="0" y="12"/>
                </a:cxn>
                <a:cxn ang="0">
                  <a:pos x="9" y="24"/>
                </a:cxn>
                <a:cxn ang="0">
                  <a:pos x="17" y="12"/>
                </a:cxn>
              </a:cxnLst>
              <a:rect l="0" t="0" r="r" b="b"/>
              <a:pathLst>
                <a:path w="18" h="25">
                  <a:moveTo>
                    <a:pt x="17" y="12"/>
                  </a:moveTo>
                  <a:lnTo>
                    <a:pt x="9" y="0"/>
                  </a:lnTo>
                  <a:lnTo>
                    <a:pt x="0" y="12"/>
                  </a:lnTo>
                  <a:lnTo>
                    <a:pt x="9" y="24"/>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36" name="Freeform 396"/>
            <p:cNvSpPr>
              <a:spLocks/>
            </p:cNvSpPr>
            <p:nvPr/>
          </p:nvSpPr>
          <p:spPr bwMode="auto">
            <a:xfrm>
              <a:off x="3387" y="2991"/>
              <a:ext cx="9" cy="14"/>
            </a:xfrm>
            <a:custGeom>
              <a:avLst/>
              <a:gdLst/>
              <a:ahLst/>
              <a:cxnLst>
                <a:cxn ang="0">
                  <a:pos x="8" y="6"/>
                </a:cxn>
                <a:cxn ang="0">
                  <a:pos x="4" y="0"/>
                </a:cxn>
                <a:cxn ang="0">
                  <a:pos x="0" y="6"/>
                </a:cxn>
                <a:cxn ang="0">
                  <a:pos x="4" y="13"/>
                </a:cxn>
                <a:cxn ang="0">
                  <a:pos x="8" y="6"/>
                </a:cxn>
              </a:cxnLst>
              <a:rect l="0" t="0" r="r" b="b"/>
              <a:pathLst>
                <a:path w="9" h="14">
                  <a:moveTo>
                    <a:pt x="8" y="6"/>
                  </a:moveTo>
                  <a:lnTo>
                    <a:pt x="4" y="0"/>
                  </a:lnTo>
                  <a:lnTo>
                    <a:pt x="0" y="6"/>
                  </a:lnTo>
                  <a:lnTo>
                    <a:pt x="4" y="13"/>
                  </a:lnTo>
                  <a:lnTo>
                    <a:pt x="8"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37" name="Freeform 397"/>
            <p:cNvSpPr>
              <a:spLocks/>
            </p:cNvSpPr>
            <p:nvPr/>
          </p:nvSpPr>
          <p:spPr bwMode="auto">
            <a:xfrm>
              <a:off x="3387" y="2991"/>
              <a:ext cx="19" cy="24"/>
            </a:xfrm>
            <a:custGeom>
              <a:avLst/>
              <a:gdLst/>
              <a:ahLst/>
              <a:cxnLst>
                <a:cxn ang="0">
                  <a:pos x="18" y="11"/>
                </a:cxn>
                <a:cxn ang="0">
                  <a:pos x="9" y="0"/>
                </a:cxn>
                <a:cxn ang="0">
                  <a:pos x="0" y="11"/>
                </a:cxn>
                <a:cxn ang="0">
                  <a:pos x="9" y="23"/>
                </a:cxn>
                <a:cxn ang="0">
                  <a:pos x="18" y="11"/>
                </a:cxn>
              </a:cxnLst>
              <a:rect l="0" t="0" r="r" b="b"/>
              <a:pathLst>
                <a:path w="19" h="24">
                  <a:moveTo>
                    <a:pt x="18" y="11"/>
                  </a:moveTo>
                  <a:lnTo>
                    <a:pt x="9" y="0"/>
                  </a:lnTo>
                  <a:lnTo>
                    <a:pt x="0" y="11"/>
                  </a:lnTo>
                  <a:lnTo>
                    <a:pt x="9" y="23"/>
                  </a:lnTo>
                  <a:lnTo>
                    <a:pt x="18"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38" name="Freeform 398"/>
            <p:cNvSpPr>
              <a:spLocks/>
            </p:cNvSpPr>
            <p:nvPr/>
          </p:nvSpPr>
          <p:spPr bwMode="auto">
            <a:xfrm>
              <a:off x="3351" y="3043"/>
              <a:ext cx="8" cy="14"/>
            </a:xfrm>
            <a:custGeom>
              <a:avLst/>
              <a:gdLst/>
              <a:ahLst/>
              <a:cxnLst>
                <a:cxn ang="0">
                  <a:pos x="7" y="7"/>
                </a:cxn>
                <a:cxn ang="0">
                  <a:pos x="4" y="0"/>
                </a:cxn>
                <a:cxn ang="0">
                  <a:pos x="0" y="7"/>
                </a:cxn>
                <a:cxn ang="0">
                  <a:pos x="4" y="13"/>
                </a:cxn>
                <a:cxn ang="0">
                  <a:pos x="7" y="7"/>
                </a:cxn>
              </a:cxnLst>
              <a:rect l="0" t="0" r="r" b="b"/>
              <a:pathLst>
                <a:path w="8" h="14">
                  <a:moveTo>
                    <a:pt x="7" y="7"/>
                  </a:moveTo>
                  <a:lnTo>
                    <a:pt x="4" y="0"/>
                  </a:lnTo>
                  <a:lnTo>
                    <a:pt x="0" y="7"/>
                  </a:lnTo>
                  <a:lnTo>
                    <a:pt x="4" y="13"/>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39" name="Freeform 399"/>
            <p:cNvSpPr>
              <a:spLocks/>
            </p:cNvSpPr>
            <p:nvPr/>
          </p:nvSpPr>
          <p:spPr bwMode="auto">
            <a:xfrm>
              <a:off x="3351" y="3043"/>
              <a:ext cx="18" cy="24"/>
            </a:xfrm>
            <a:custGeom>
              <a:avLst/>
              <a:gdLst/>
              <a:ahLst/>
              <a:cxnLst>
                <a:cxn ang="0">
                  <a:pos x="17" y="12"/>
                </a:cxn>
                <a:cxn ang="0">
                  <a:pos x="9" y="0"/>
                </a:cxn>
                <a:cxn ang="0">
                  <a:pos x="0" y="12"/>
                </a:cxn>
                <a:cxn ang="0">
                  <a:pos x="9" y="23"/>
                </a:cxn>
                <a:cxn ang="0">
                  <a:pos x="17" y="12"/>
                </a:cxn>
              </a:cxnLst>
              <a:rect l="0" t="0" r="r" b="b"/>
              <a:pathLst>
                <a:path w="18" h="24">
                  <a:moveTo>
                    <a:pt x="17" y="12"/>
                  </a:moveTo>
                  <a:lnTo>
                    <a:pt x="9" y="0"/>
                  </a:lnTo>
                  <a:lnTo>
                    <a:pt x="0" y="12"/>
                  </a:lnTo>
                  <a:lnTo>
                    <a:pt x="9" y="23"/>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40" name="Freeform 400"/>
            <p:cNvSpPr>
              <a:spLocks/>
            </p:cNvSpPr>
            <p:nvPr/>
          </p:nvSpPr>
          <p:spPr bwMode="auto">
            <a:xfrm>
              <a:off x="3239" y="3110"/>
              <a:ext cx="9" cy="14"/>
            </a:xfrm>
            <a:custGeom>
              <a:avLst/>
              <a:gdLst/>
              <a:ahLst/>
              <a:cxnLst>
                <a:cxn ang="0">
                  <a:pos x="8" y="6"/>
                </a:cxn>
                <a:cxn ang="0">
                  <a:pos x="4" y="0"/>
                </a:cxn>
                <a:cxn ang="0">
                  <a:pos x="0" y="6"/>
                </a:cxn>
                <a:cxn ang="0">
                  <a:pos x="4" y="13"/>
                </a:cxn>
                <a:cxn ang="0">
                  <a:pos x="8" y="6"/>
                </a:cxn>
              </a:cxnLst>
              <a:rect l="0" t="0" r="r" b="b"/>
              <a:pathLst>
                <a:path w="9" h="14">
                  <a:moveTo>
                    <a:pt x="8" y="6"/>
                  </a:moveTo>
                  <a:lnTo>
                    <a:pt x="4" y="0"/>
                  </a:lnTo>
                  <a:lnTo>
                    <a:pt x="0" y="6"/>
                  </a:lnTo>
                  <a:lnTo>
                    <a:pt x="4" y="13"/>
                  </a:lnTo>
                  <a:lnTo>
                    <a:pt x="8"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41" name="Freeform 401"/>
            <p:cNvSpPr>
              <a:spLocks/>
            </p:cNvSpPr>
            <p:nvPr/>
          </p:nvSpPr>
          <p:spPr bwMode="auto">
            <a:xfrm>
              <a:off x="3239" y="3110"/>
              <a:ext cx="19" cy="24"/>
            </a:xfrm>
            <a:custGeom>
              <a:avLst/>
              <a:gdLst/>
              <a:ahLst/>
              <a:cxnLst>
                <a:cxn ang="0">
                  <a:pos x="18" y="11"/>
                </a:cxn>
                <a:cxn ang="0">
                  <a:pos x="9" y="0"/>
                </a:cxn>
                <a:cxn ang="0">
                  <a:pos x="0" y="11"/>
                </a:cxn>
                <a:cxn ang="0">
                  <a:pos x="9" y="23"/>
                </a:cxn>
                <a:cxn ang="0">
                  <a:pos x="18" y="11"/>
                </a:cxn>
              </a:cxnLst>
              <a:rect l="0" t="0" r="r" b="b"/>
              <a:pathLst>
                <a:path w="19" h="24">
                  <a:moveTo>
                    <a:pt x="18" y="11"/>
                  </a:moveTo>
                  <a:lnTo>
                    <a:pt x="9" y="0"/>
                  </a:lnTo>
                  <a:lnTo>
                    <a:pt x="0" y="11"/>
                  </a:lnTo>
                  <a:lnTo>
                    <a:pt x="9" y="23"/>
                  </a:lnTo>
                  <a:lnTo>
                    <a:pt x="18"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42" name="Freeform 402"/>
            <p:cNvSpPr>
              <a:spLocks/>
            </p:cNvSpPr>
            <p:nvPr/>
          </p:nvSpPr>
          <p:spPr bwMode="auto">
            <a:xfrm>
              <a:off x="3234" y="3164"/>
              <a:ext cx="8" cy="15"/>
            </a:xfrm>
            <a:custGeom>
              <a:avLst/>
              <a:gdLst/>
              <a:ahLst/>
              <a:cxnLst>
                <a:cxn ang="0">
                  <a:pos x="7" y="7"/>
                </a:cxn>
                <a:cxn ang="0">
                  <a:pos x="3" y="0"/>
                </a:cxn>
                <a:cxn ang="0">
                  <a:pos x="0" y="7"/>
                </a:cxn>
                <a:cxn ang="0">
                  <a:pos x="3" y="14"/>
                </a:cxn>
                <a:cxn ang="0">
                  <a:pos x="7" y="7"/>
                </a:cxn>
              </a:cxnLst>
              <a:rect l="0" t="0" r="r" b="b"/>
              <a:pathLst>
                <a:path w="8" h="15">
                  <a:moveTo>
                    <a:pt x="7" y="7"/>
                  </a:moveTo>
                  <a:lnTo>
                    <a:pt x="3" y="0"/>
                  </a:lnTo>
                  <a:lnTo>
                    <a:pt x="0" y="7"/>
                  </a:lnTo>
                  <a:lnTo>
                    <a:pt x="3" y="14"/>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43" name="Freeform 403"/>
            <p:cNvSpPr>
              <a:spLocks/>
            </p:cNvSpPr>
            <p:nvPr/>
          </p:nvSpPr>
          <p:spPr bwMode="auto">
            <a:xfrm>
              <a:off x="3234" y="3164"/>
              <a:ext cx="18" cy="25"/>
            </a:xfrm>
            <a:custGeom>
              <a:avLst/>
              <a:gdLst/>
              <a:ahLst/>
              <a:cxnLst>
                <a:cxn ang="0">
                  <a:pos x="17" y="12"/>
                </a:cxn>
                <a:cxn ang="0">
                  <a:pos x="8" y="0"/>
                </a:cxn>
                <a:cxn ang="0">
                  <a:pos x="0" y="12"/>
                </a:cxn>
                <a:cxn ang="0">
                  <a:pos x="8" y="24"/>
                </a:cxn>
                <a:cxn ang="0">
                  <a:pos x="17" y="12"/>
                </a:cxn>
              </a:cxnLst>
              <a:rect l="0" t="0" r="r" b="b"/>
              <a:pathLst>
                <a:path w="18" h="25">
                  <a:moveTo>
                    <a:pt x="17" y="12"/>
                  </a:moveTo>
                  <a:lnTo>
                    <a:pt x="8" y="0"/>
                  </a:lnTo>
                  <a:lnTo>
                    <a:pt x="0" y="12"/>
                  </a:lnTo>
                  <a:lnTo>
                    <a:pt x="8" y="24"/>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44" name="Freeform 404"/>
            <p:cNvSpPr>
              <a:spLocks/>
            </p:cNvSpPr>
            <p:nvPr/>
          </p:nvSpPr>
          <p:spPr bwMode="auto">
            <a:xfrm>
              <a:off x="3206" y="3210"/>
              <a:ext cx="8" cy="14"/>
            </a:xfrm>
            <a:custGeom>
              <a:avLst/>
              <a:gdLst/>
              <a:ahLst/>
              <a:cxnLst>
                <a:cxn ang="0">
                  <a:pos x="7" y="7"/>
                </a:cxn>
                <a:cxn ang="0">
                  <a:pos x="3" y="0"/>
                </a:cxn>
                <a:cxn ang="0">
                  <a:pos x="0" y="7"/>
                </a:cxn>
                <a:cxn ang="0">
                  <a:pos x="3" y="13"/>
                </a:cxn>
                <a:cxn ang="0">
                  <a:pos x="7" y="7"/>
                </a:cxn>
              </a:cxnLst>
              <a:rect l="0" t="0" r="r" b="b"/>
              <a:pathLst>
                <a:path w="8" h="14">
                  <a:moveTo>
                    <a:pt x="7" y="7"/>
                  </a:moveTo>
                  <a:lnTo>
                    <a:pt x="3" y="0"/>
                  </a:lnTo>
                  <a:lnTo>
                    <a:pt x="0" y="7"/>
                  </a:lnTo>
                  <a:lnTo>
                    <a:pt x="3" y="13"/>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45" name="Freeform 405"/>
            <p:cNvSpPr>
              <a:spLocks/>
            </p:cNvSpPr>
            <p:nvPr/>
          </p:nvSpPr>
          <p:spPr bwMode="auto">
            <a:xfrm>
              <a:off x="3206" y="3210"/>
              <a:ext cx="18" cy="24"/>
            </a:xfrm>
            <a:custGeom>
              <a:avLst/>
              <a:gdLst/>
              <a:ahLst/>
              <a:cxnLst>
                <a:cxn ang="0">
                  <a:pos x="17" y="12"/>
                </a:cxn>
                <a:cxn ang="0">
                  <a:pos x="8" y="0"/>
                </a:cxn>
                <a:cxn ang="0">
                  <a:pos x="0" y="12"/>
                </a:cxn>
                <a:cxn ang="0">
                  <a:pos x="8" y="23"/>
                </a:cxn>
                <a:cxn ang="0">
                  <a:pos x="17" y="12"/>
                </a:cxn>
              </a:cxnLst>
              <a:rect l="0" t="0" r="r" b="b"/>
              <a:pathLst>
                <a:path w="18" h="24">
                  <a:moveTo>
                    <a:pt x="17" y="12"/>
                  </a:moveTo>
                  <a:lnTo>
                    <a:pt x="8" y="0"/>
                  </a:lnTo>
                  <a:lnTo>
                    <a:pt x="0" y="12"/>
                  </a:lnTo>
                  <a:lnTo>
                    <a:pt x="8" y="23"/>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46" name="Freeform 406"/>
            <p:cNvSpPr>
              <a:spLocks/>
            </p:cNvSpPr>
            <p:nvPr/>
          </p:nvSpPr>
          <p:spPr bwMode="auto">
            <a:xfrm>
              <a:off x="3097" y="3321"/>
              <a:ext cx="8" cy="14"/>
            </a:xfrm>
            <a:custGeom>
              <a:avLst/>
              <a:gdLst/>
              <a:ahLst/>
              <a:cxnLst>
                <a:cxn ang="0">
                  <a:pos x="7" y="7"/>
                </a:cxn>
                <a:cxn ang="0">
                  <a:pos x="3" y="0"/>
                </a:cxn>
                <a:cxn ang="0">
                  <a:pos x="0" y="7"/>
                </a:cxn>
                <a:cxn ang="0">
                  <a:pos x="3" y="13"/>
                </a:cxn>
                <a:cxn ang="0">
                  <a:pos x="7" y="7"/>
                </a:cxn>
              </a:cxnLst>
              <a:rect l="0" t="0" r="r" b="b"/>
              <a:pathLst>
                <a:path w="8" h="14">
                  <a:moveTo>
                    <a:pt x="7" y="7"/>
                  </a:moveTo>
                  <a:lnTo>
                    <a:pt x="3" y="0"/>
                  </a:lnTo>
                  <a:lnTo>
                    <a:pt x="0" y="7"/>
                  </a:lnTo>
                  <a:lnTo>
                    <a:pt x="3" y="13"/>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47" name="Freeform 407"/>
            <p:cNvSpPr>
              <a:spLocks/>
            </p:cNvSpPr>
            <p:nvPr/>
          </p:nvSpPr>
          <p:spPr bwMode="auto">
            <a:xfrm>
              <a:off x="3097" y="3321"/>
              <a:ext cx="18" cy="24"/>
            </a:xfrm>
            <a:custGeom>
              <a:avLst/>
              <a:gdLst/>
              <a:ahLst/>
              <a:cxnLst>
                <a:cxn ang="0">
                  <a:pos x="17" y="12"/>
                </a:cxn>
                <a:cxn ang="0">
                  <a:pos x="8" y="0"/>
                </a:cxn>
                <a:cxn ang="0">
                  <a:pos x="0" y="12"/>
                </a:cxn>
                <a:cxn ang="0">
                  <a:pos x="8" y="23"/>
                </a:cxn>
                <a:cxn ang="0">
                  <a:pos x="17" y="12"/>
                </a:cxn>
              </a:cxnLst>
              <a:rect l="0" t="0" r="r" b="b"/>
              <a:pathLst>
                <a:path w="18" h="24">
                  <a:moveTo>
                    <a:pt x="17" y="12"/>
                  </a:moveTo>
                  <a:lnTo>
                    <a:pt x="8" y="0"/>
                  </a:lnTo>
                  <a:lnTo>
                    <a:pt x="0" y="12"/>
                  </a:lnTo>
                  <a:lnTo>
                    <a:pt x="8" y="23"/>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48" name="Rectangle 408"/>
            <p:cNvSpPr>
              <a:spLocks noChangeArrowheads="1"/>
            </p:cNvSpPr>
            <p:nvPr/>
          </p:nvSpPr>
          <p:spPr bwMode="auto">
            <a:xfrm>
              <a:off x="3319" y="3032"/>
              <a:ext cx="243"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CAA</a:t>
              </a:r>
            </a:p>
          </p:txBody>
        </p:sp>
        <p:sp>
          <p:nvSpPr>
            <p:cNvPr id="10649" name="Rectangle 409"/>
            <p:cNvSpPr>
              <a:spLocks noChangeArrowheads="1"/>
            </p:cNvSpPr>
            <p:nvPr/>
          </p:nvSpPr>
          <p:spPr bwMode="auto">
            <a:xfrm>
              <a:off x="3329" y="3113"/>
              <a:ext cx="282"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NHPA</a:t>
              </a:r>
            </a:p>
          </p:txBody>
        </p:sp>
        <p:sp>
          <p:nvSpPr>
            <p:cNvPr id="10650" name="Rectangle 410"/>
            <p:cNvSpPr>
              <a:spLocks noChangeArrowheads="1"/>
            </p:cNvSpPr>
            <p:nvPr/>
          </p:nvSpPr>
          <p:spPr bwMode="auto">
            <a:xfrm>
              <a:off x="3330" y="3195"/>
              <a:ext cx="328"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LWCFA</a:t>
              </a:r>
            </a:p>
          </p:txBody>
        </p:sp>
        <p:sp>
          <p:nvSpPr>
            <p:cNvPr id="10651" name="Rectangle 411"/>
            <p:cNvSpPr>
              <a:spLocks noChangeArrowheads="1"/>
            </p:cNvSpPr>
            <p:nvPr/>
          </p:nvSpPr>
          <p:spPr bwMode="auto">
            <a:xfrm>
              <a:off x="3284" y="3301"/>
              <a:ext cx="331"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FWPRA</a:t>
              </a:r>
            </a:p>
          </p:txBody>
        </p:sp>
        <p:sp>
          <p:nvSpPr>
            <p:cNvPr id="10652" name="Rectangle 412"/>
            <p:cNvSpPr>
              <a:spLocks noChangeArrowheads="1"/>
            </p:cNvSpPr>
            <p:nvPr/>
          </p:nvSpPr>
          <p:spPr bwMode="auto">
            <a:xfrm>
              <a:off x="2659" y="3006"/>
              <a:ext cx="381"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NWRSAA</a:t>
              </a:r>
            </a:p>
          </p:txBody>
        </p:sp>
        <p:sp>
          <p:nvSpPr>
            <p:cNvPr id="10653" name="Rectangle 413"/>
            <p:cNvSpPr>
              <a:spLocks noChangeArrowheads="1"/>
            </p:cNvSpPr>
            <p:nvPr/>
          </p:nvSpPr>
          <p:spPr bwMode="auto">
            <a:xfrm>
              <a:off x="3075" y="3377"/>
              <a:ext cx="243"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CAA</a:t>
              </a:r>
            </a:p>
          </p:txBody>
        </p:sp>
        <p:sp>
          <p:nvSpPr>
            <p:cNvPr id="10654" name="Rectangle 414"/>
            <p:cNvSpPr>
              <a:spLocks noChangeArrowheads="1"/>
            </p:cNvSpPr>
            <p:nvPr/>
          </p:nvSpPr>
          <p:spPr bwMode="auto">
            <a:xfrm>
              <a:off x="2803" y="3412"/>
              <a:ext cx="243"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CAA</a:t>
              </a:r>
            </a:p>
          </p:txBody>
        </p:sp>
        <p:sp>
          <p:nvSpPr>
            <p:cNvPr id="10655" name="Rectangle 415"/>
            <p:cNvSpPr>
              <a:spLocks noChangeArrowheads="1"/>
            </p:cNvSpPr>
            <p:nvPr/>
          </p:nvSpPr>
          <p:spPr bwMode="auto">
            <a:xfrm>
              <a:off x="2668" y="3099"/>
              <a:ext cx="295"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SWDA</a:t>
              </a:r>
            </a:p>
          </p:txBody>
        </p:sp>
        <p:sp>
          <p:nvSpPr>
            <p:cNvPr id="10656" name="Rectangle 416"/>
            <p:cNvSpPr>
              <a:spLocks noChangeArrowheads="1"/>
            </p:cNvSpPr>
            <p:nvPr/>
          </p:nvSpPr>
          <p:spPr bwMode="auto">
            <a:xfrm>
              <a:off x="2576" y="3184"/>
              <a:ext cx="275"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FHSA</a:t>
              </a:r>
            </a:p>
          </p:txBody>
        </p:sp>
        <p:sp>
          <p:nvSpPr>
            <p:cNvPr id="10657" name="Rectangle 417"/>
            <p:cNvSpPr>
              <a:spLocks noChangeArrowheads="1"/>
            </p:cNvSpPr>
            <p:nvPr/>
          </p:nvSpPr>
          <p:spPr bwMode="auto">
            <a:xfrm>
              <a:off x="2283" y="3141"/>
              <a:ext cx="327"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WPFPA</a:t>
              </a:r>
            </a:p>
          </p:txBody>
        </p:sp>
        <p:sp>
          <p:nvSpPr>
            <p:cNvPr id="10658" name="Rectangle 418"/>
            <p:cNvSpPr>
              <a:spLocks noChangeArrowheads="1"/>
            </p:cNvSpPr>
            <p:nvPr/>
          </p:nvSpPr>
          <p:spPr bwMode="auto">
            <a:xfrm>
              <a:off x="1992" y="3203"/>
              <a:ext cx="288" cy="152"/>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FIFRA</a:t>
              </a:r>
            </a:p>
          </p:txBody>
        </p:sp>
        <p:sp>
          <p:nvSpPr>
            <p:cNvPr id="10659" name="Rectangle 419"/>
            <p:cNvSpPr>
              <a:spLocks noChangeArrowheads="1"/>
            </p:cNvSpPr>
            <p:nvPr/>
          </p:nvSpPr>
          <p:spPr bwMode="auto">
            <a:xfrm>
              <a:off x="1676" y="3284"/>
              <a:ext cx="279"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FDCA</a:t>
              </a:r>
            </a:p>
          </p:txBody>
        </p:sp>
        <p:sp>
          <p:nvSpPr>
            <p:cNvPr id="10660" name="Rectangle 420"/>
            <p:cNvSpPr>
              <a:spLocks noChangeArrowheads="1"/>
            </p:cNvSpPr>
            <p:nvPr/>
          </p:nvSpPr>
          <p:spPr bwMode="auto">
            <a:xfrm>
              <a:off x="1189" y="3369"/>
              <a:ext cx="292"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FWCA</a:t>
              </a:r>
            </a:p>
          </p:txBody>
        </p:sp>
        <p:sp>
          <p:nvSpPr>
            <p:cNvPr id="10661" name="Rectangle 421"/>
            <p:cNvSpPr>
              <a:spLocks noChangeArrowheads="1"/>
            </p:cNvSpPr>
            <p:nvPr/>
          </p:nvSpPr>
          <p:spPr bwMode="auto">
            <a:xfrm>
              <a:off x="645" y="3420"/>
              <a:ext cx="285" cy="153"/>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900" b="1">
                  <a:latin typeface="Arial Narrow" pitchFamily="34" charset="0"/>
                </a:rPr>
                <a:t>MBTA</a:t>
              </a:r>
            </a:p>
          </p:txBody>
        </p:sp>
        <p:sp>
          <p:nvSpPr>
            <p:cNvPr id="10662" name="Freeform 422"/>
            <p:cNvSpPr>
              <a:spLocks/>
            </p:cNvSpPr>
            <p:nvPr/>
          </p:nvSpPr>
          <p:spPr bwMode="auto">
            <a:xfrm>
              <a:off x="3194" y="3279"/>
              <a:ext cx="9" cy="14"/>
            </a:xfrm>
            <a:custGeom>
              <a:avLst/>
              <a:gdLst/>
              <a:ahLst/>
              <a:cxnLst>
                <a:cxn ang="0">
                  <a:pos x="8" y="7"/>
                </a:cxn>
                <a:cxn ang="0">
                  <a:pos x="4" y="0"/>
                </a:cxn>
                <a:cxn ang="0">
                  <a:pos x="0" y="7"/>
                </a:cxn>
                <a:cxn ang="0">
                  <a:pos x="4" y="13"/>
                </a:cxn>
                <a:cxn ang="0">
                  <a:pos x="8" y="7"/>
                </a:cxn>
              </a:cxnLst>
              <a:rect l="0" t="0" r="r" b="b"/>
              <a:pathLst>
                <a:path w="9" h="14">
                  <a:moveTo>
                    <a:pt x="8" y="7"/>
                  </a:moveTo>
                  <a:lnTo>
                    <a:pt x="4" y="0"/>
                  </a:lnTo>
                  <a:lnTo>
                    <a:pt x="0" y="7"/>
                  </a:lnTo>
                  <a:lnTo>
                    <a:pt x="4" y="13"/>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63" name="Freeform 423"/>
            <p:cNvSpPr>
              <a:spLocks/>
            </p:cNvSpPr>
            <p:nvPr/>
          </p:nvSpPr>
          <p:spPr bwMode="auto">
            <a:xfrm>
              <a:off x="3194" y="3279"/>
              <a:ext cx="19" cy="24"/>
            </a:xfrm>
            <a:custGeom>
              <a:avLst/>
              <a:gdLst/>
              <a:ahLst/>
              <a:cxnLst>
                <a:cxn ang="0">
                  <a:pos x="18" y="12"/>
                </a:cxn>
                <a:cxn ang="0">
                  <a:pos x="9" y="0"/>
                </a:cxn>
                <a:cxn ang="0">
                  <a:pos x="0" y="12"/>
                </a:cxn>
                <a:cxn ang="0">
                  <a:pos x="9" y="23"/>
                </a:cxn>
                <a:cxn ang="0">
                  <a:pos x="18" y="12"/>
                </a:cxn>
              </a:cxnLst>
              <a:rect l="0" t="0" r="r" b="b"/>
              <a:pathLst>
                <a:path w="19" h="24">
                  <a:moveTo>
                    <a:pt x="18" y="12"/>
                  </a:moveTo>
                  <a:lnTo>
                    <a:pt x="9" y="0"/>
                  </a:lnTo>
                  <a:lnTo>
                    <a:pt x="0" y="12"/>
                  </a:lnTo>
                  <a:lnTo>
                    <a:pt x="9" y="23"/>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64" name="Freeform 424"/>
            <p:cNvSpPr>
              <a:spLocks/>
            </p:cNvSpPr>
            <p:nvPr/>
          </p:nvSpPr>
          <p:spPr bwMode="auto">
            <a:xfrm>
              <a:off x="2983" y="3364"/>
              <a:ext cx="8" cy="14"/>
            </a:xfrm>
            <a:custGeom>
              <a:avLst/>
              <a:gdLst/>
              <a:ahLst/>
              <a:cxnLst>
                <a:cxn ang="0">
                  <a:pos x="7" y="6"/>
                </a:cxn>
                <a:cxn ang="0">
                  <a:pos x="3" y="0"/>
                </a:cxn>
                <a:cxn ang="0">
                  <a:pos x="0" y="6"/>
                </a:cxn>
                <a:cxn ang="0">
                  <a:pos x="3" y="13"/>
                </a:cxn>
                <a:cxn ang="0">
                  <a:pos x="7" y="6"/>
                </a:cxn>
              </a:cxnLst>
              <a:rect l="0" t="0" r="r" b="b"/>
              <a:pathLst>
                <a:path w="8" h="14">
                  <a:moveTo>
                    <a:pt x="7" y="6"/>
                  </a:moveTo>
                  <a:lnTo>
                    <a:pt x="3" y="0"/>
                  </a:lnTo>
                  <a:lnTo>
                    <a:pt x="0" y="6"/>
                  </a:lnTo>
                  <a:lnTo>
                    <a:pt x="3"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65" name="Freeform 425"/>
            <p:cNvSpPr>
              <a:spLocks/>
            </p:cNvSpPr>
            <p:nvPr/>
          </p:nvSpPr>
          <p:spPr bwMode="auto">
            <a:xfrm>
              <a:off x="2983" y="3364"/>
              <a:ext cx="18" cy="24"/>
            </a:xfrm>
            <a:custGeom>
              <a:avLst/>
              <a:gdLst/>
              <a:ahLst/>
              <a:cxnLst>
                <a:cxn ang="0">
                  <a:pos x="17" y="11"/>
                </a:cxn>
                <a:cxn ang="0">
                  <a:pos x="8" y="0"/>
                </a:cxn>
                <a:cxn ang="0">
                  <a:pos x="0" y="11"/>
                </a:cxn>
                <a:cxn ang="0">
                  <a:pos x="8" y="23"/>
                </a:cxn>
                <a:cxn ang="0">
                  <a:pos x="17" y="11"/>
                </a:cxn>
              </a:cxnLst>
              <a:rect l="0" t="0" r="r" b="b"/>
              <a:pathLst>
                <a:path w="18" h="24">
                  <a:moveTo>
                    <a:pt x="17" y="11"/>
                  </a:moveTo>
                  <a:lnTo>
                    <a:pt x="8" y="0"/>
                  </a:lnTo>
                  <a:lnTo>
                    <a:pt x="0" y="11"/>
                  </a:lnTo>
                  <a:lnTo>
                    <a:pt x="8"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66" name="Freeform 426"/>
            <p:cNvSpPr>
              <a:spLocks/>
            </p:cNvSpPr>
            <p:nvPr/>
          </p:nvSpPr>
          <p:spPr bwMode="auto">
            <a:xfrm>
              <a:off x="2784" y="3404"/>
              <a:ext cx="8" cy="14"/>
            </a:xfrm>
            <a:custGeom>
              <a:avLst/>
              <a:gdLst/>
              <a:ahLst/>
              <a:cxnLst>
                <a:cxn ang="0">
                  <a:pos x="7" y="7"/>
                </a:cxn>
                <a:cxn ang="0">
                  <a:pos x="4" y="0"/>
                </a:cxn>
                <a:cxn ang="0">
                  <a:pos x="0" y="7"/>
                </a:cxn>
                <a:cxn ang="0">
                  <a:pos x="4" y="13"/>
                </a:cxn>
                <a:cxn ang="0">
                  <a:pos x="7" y="7"/>
                </a:cxn>
              </a:cxnLst>
              <a:rect l="0" t="0" r="r" b="b"/>
              <a:pathLst>
                <a:path w="8" h="14">
                  <a:moveTo>
                    <a:pt x="7" y="7"/>
                  </a:moveTo>
                  <a:lnTo>
                    <a:pt x="4" y="0"/>
                  </a:lnTo>
                  <a:lnTo>
                    <a:pt x="0" y="7"/>
                  </a:lnTo>
                  <a:lnTo>
                    <a:pt x="4" y="13"/>
                  </a:lnTo>
                  <a:lnTo>
                    <a:pt x="7"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67" name="Freeform 427"/>
            <p:cNvSpPr>
              <a:spLocks/>
            </p:cNvSpPr>
            <p:nvPr/>
          </p:nvSpPr>
          <p:spPr bwMode="auto">
            <a:xfrm>
              <a:off x="2784" y="3404"/>
              <a:ext cx="18" cy="24"/>
            </a:xfrm>
            <a:custGeom>
              <a:avLst/>
              <a:gdLst/>
              <a:ahLst/>
              <a:cxnLst>
                <a:cxn ang="0">
                  <a:pos x="17" y="12"/>
                </a:cxn>
                <a:cxn ang="0">
                  <a:pos x="9" y="0"/>
                </a:cxn>
                <a:cxn ang="0">
                  <a:pos x="0" y="12"/>
                </a:cxn>
                <a:cxn ang="0">
                  <a:pos x="9" y="23"/>
                </a:cxn>
                <a:cxn ang="0">
                  <a:pos x="17" y="12"/>
                </a:cxn>
              </a:cxnLst>
              <a:rect l="0" t="0" r="r" b="b"/>
              <a:pathLst>
                <a:path w="18" h="24">
                  <a:moveTo>
                    <a:pt x="17" y="12"/>
                  </a:moveTo>
                  <a:lnTo>
                    <a:pt x="9" y="0"/>
                  </a:lnTo>
                  <a:lnTo>
                    <a:pt x="0" y="12"/>
                  </a:lnTo>
                  <a:lnTo>
                    <a:pt x="9" y="23"/>
                  </a:lnTo>
                  <a:lnTo>
                    <a:pt x="17"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68" name="Freeform 428"/>
            <p:cNvSpPr>
              <a:spLocks/>
            </p:cNvSpPr>
            <p:nvPr/>
          </p:nvSpPr>
          <p:spPr bwMode="auto">
            <a:xfrm>
              <a:off x="2720" y="3436"/>
              <a:ext cx="8" cy="14"/>
            </a:xfrm>
            <a:custGeom>
              <a:avLst/>
              <a:gdLst/>
              <a:ahLst/>
              <a:cxnLst>
                <a:cxn ang="0">
                  <a:pos x="7" y="6"/>
                </a:cxn>
                <a:cxn ang="0">
                  <a:pos x="3" y="0"/>
                </a:cxn>
                <a:cxn ang="0">
                  <a:pos x="0" y="6"/>
                </a:cxn>
                <a:cxn ang="0">
                  <a:pos x="3" y="13"/>
                </a:cxn>
                <a:cxn ang="0">
                  <a:pos x="7" y="6"/>
                </a:cxn>
              </a:cxnLst>
              <a:rect l="0" t="0" r="r" b="b"/>
              <a:pathLst>
                <a:path w="8" h="14">
                  <a:moveTo>
                    <a:pt x="7" y="6"/>
                  </a:moveTo>
                  <a:lnTo>
                    <a:pt x="3" y="0"/>
                  </a:lnTo>
                  <a:lnTo>
                    <a:pt x="0" y="6"/>
                  </a:lnTo>
                  <a:lnTo>
                    <a:pt x="3"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69" name="Freeform 429"/>
            <p:cNvSpPr>
              <a:spLocks/>
            </p:cNvSpPr>
            <p:nvPr/>
          </p:nvSpPr>
          <p:spPr bwMode="auto">
            <a:xfrm>
              <a:off x="2720" y="3436"/>
              <a:ext cx="18" cy="24"/>
            </a:xfrm>
            <a:custGeom>
              <a:avLst/>
              <a:gdLst/>
              <a:ahLst/>
              <a:cxnLst>
                <a:cxn ang="0">
                  <a:pos x="17" y="11"/>
                </a:cxn>
                <a:cxn ang="0">
                  <a:pos x="8" y="0"/>
                </a:cxn>
                <a:cxn ang="0">
                  <a:pos x="0" y="11"/>
                </a:cxn>
                <a:cxn ang="0">
                  <a:pos x="8" y="23"/>
                </a:cxn>
                <a:cxn ang="0">
                  <a:pos x="17" y="11"/>
                </a:cxn>
              </a:cxnLst>
              <a:rect l="0" t="0" r="r" b="b"/>
              <a:pathLst>
                <a:path w="18" h="24">
                  <a:moveTo>
                    <a:pt x="17" y="11"/>
                  </a:moveTo>
                  <a:lnTo>
                    <a:pt x="8" y="0"/>
                  </a:lnTo>
                  <a:lnTo>
                    <a:pt x="0" y="11"/>
                  </a:lnTo>
                  <a:lnTo>
                    <a:pt x="8"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70" name="Freeform 430"/>
            <p:cNvSpPr>
              <a:spLocks/>
            </p:cNvSpPr>
            <p:nvPr/>
          </p:nvSpPr>
          <p:spPr bwMode="auto">
            <a:xfrm>
              <a:off x="2013" y="3518"/>
              <a:ext cx="8" cy="14"/>
            </a:xfrm>
            <a:custGeom>
              <a:avLst/>
              <a:gdLst/>
              <a:ahLst/>
              <a:cxnLst>
                <a:cxn ang="0">
                  <a:pos x="7" y="6"/>
                </a:cxn>
                <a:cxn ang="0">
                  <a:pos x="3" y="0"/>
                </a:cxn>
                <a:cxn ang="0">
                  <a:pos x="0" y="6"/>
                </a:cxn>
                <a:cxn ang="0">
                  <a:pos x="3" y="13"/>
                </a:cxn>
                <a:cxn ang="0">
                  <a:pos x="7" y="6"/>
                </a:cxn>
              </a:cxnLst>
              <a:rect l="0" t="0" r="r" b="b"/>
              <a:pathLst>
                <a:path w="8" h="14">
                  <a:moveTo>
                    <a:pt x="7" y="6"/>
                  </a:moveTo>
                  <a:lnTo>
                    <a:pt x="3" y="0"/>
                  </a:lnTo>
                  <a:lnTo>
                    <a:pt x="0" y="6"/>
                  </a:lnTo>
                  <a:lnTo>
                    <a:pt x="3"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71" name="Freeform 431"/>
            <p:cNvSpPr>
              <a:spLocks/>
            </p:cNvSpPr>
            <p:nvPr/>
          </p:nvSpPr>
          <p:spPr bwMode="auto">
            <a:xfrm>
              <a:off x="2013" y="3518"/>
              <a:ext cx="18" cy="24"/>
            </a:xfrm>
            <a:custGeom>
              <a:avLst/>
              <a:gdLst/>
              <a:ahLst/>
              <a:cxnLst>
                <a:cxn ang="0">
                  <a:pos x="17" y="11"/>
                </a:cxn>
                <a:cxn ang="0">
                  <a:pos x="8" y="0"/>
                </a:cxn>
                <a:cxn ang="0">
                  <a:pos x="0" y="11"/>
                </a:cxn>
                <a:cxn ang="0">
                  <a:pos x="8" y="23"/>
                </a:cxn>
                <a:cxn ang="0">
                  <a:pos x="17" y="11"/>
                </a:cxn>
              </a:cxnLst>
              <a:rect l="0" t="0" r="r" b="b"/>
              <a:pathLst>
                <a:path w="18" h="24">
                  <a:moveTo>
                    <a:pt x="17" y="11"/>
                  </a:moveTo>
                  <a:lnTo>
                    <a:pt x="8" y="0"/>
                  </a:lnTo>
                  <a:lnTo>
                    <a:pt x="0" y="11"/>
                  </a:lnTo>
                  <a:lnTo>
                    <a:pt x="8"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72" name="Freeform 432"/>
            <p:cNvSpPr>
              <a:spLocks/>
            </p:cNvSpPr>
            <p:nvPr/>
          </p:nvSpPr>
          <p:spPr bwMode="auto">
            <a:xfrm>
              <a:off x="2407" y="3478"/>
              <a:ext cx="9" cy="14"/>
            </a:xfrm>
            <a:custGeom>
              <a:avLst/>
              <a:gdLst/>
              <a:ahLst/>
              <a:cxnLst>
                <a:cxn ang="0">
                  <a:pos x="8" y="7"/>
                </a:cxn>
                <a:cxn ang="0">
                  <a:pos x="4" y="0"/>
                </a:cxn>
                <a:cxn ang="0">
                  <a:pos x="0" y="7"/>
                </a:cxn>
                <a:cxn ang="0">
                  <a:pos x="4" y="13"/>
                </a:cxn>
                <a:cxn ang="0">
                  <a:pos x="8" y="7"/>
                </a:cxn>
              </a:cxnLst>
              <a:rect l="0" t="0" r="r" b="b"/>
              <a:pathLst>
                <a:path w="9" h="14">
                  <a:moveTo>
                    <a:pt x="8" y="7"/>
                  </a:moveTo>
                  <a:lnTo>
                    <a:pt x="4" y="0"/>
                  </a:lnTo>
                  <a:lnTo>
                    <a:pt x="0" y="7"/>
                  </a:lnTo>
                  <a:lnTo>
                    <a:pt x="4" y="13"/>
                  </a:lnTo>
                  <a:lnTo>
                    <a:pt x="8"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73" name="Freeform 433"/>
            <p:cNvSpPr>
              <a:spLocks/>
            </p:cNvSpPr>
            <p:nvPr/>
          </p:nvSpPr>
          <p:spPr bwMode="auto">
            <a:xfrm>
              <a:off x="2407" y="3478"/>
              <a:ext cx="19" cy="24"/>
            </a:xfrm>
            <a:custGeom>
              <a:avLst/>
              <a:gdLst/>
              <a:ahLst/>
              <a:cxnLst>
                <a:cxn ang="0">
                  <a:pos x="18" y="12"/>
                </a:cxn>
                <a:cxn ang="0">
                  <a:pos x="9" y="0"/>
                </a:cxn>
                <a:cxn ang="0">
                  <a:pos x="0" y="12"/>
                </a:cxn>
                <a:cxn ang="0">
                  <a:pos x="9" y="23"/>
                </a:cxn>
                <a:cxn ang="0">
                  <a:pos x="18" y="12"/>
                </a:cxn>
              </a:cxnLst>
              <a:rect l="0" t="0" r="r" b="b"/>
              <a:pathLst>
                <a:path w="19" h="24">
                  <a:moveTo>
                    <a:pt x="18" y="12"/>
                  </a:moveTo>
                  <a:lnTo>
                    <a:pt x="9" y="0"/>
                  </a:lnTo>
                  <a:lnTo>
                    <a:pt x="0" y="12"/>
                  </a:lnTo>
                  <a:lnTo>
                    <a:pt x="9" y="23"/>
                  </a:lnTo>
                  <a:lnTo>
                    <a:pt x="18"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74" name="Freeform 434"/>
            <p:cNvSpPr>
              <a:spLocks/>
            </p:cNvSpPr>
            <p:nvPr/>
          </p:nvSpPr>
          <p:spPr bwMode="auto">
            <a:xfrm>
              <a:off x="1837" y="3554"/>
              <a:ext cx="8" cy="14"/>
            </a:xfrm>
            <a:custGeom>
              <a:avLst/>
              <a:gdLst/>
              <a:ahLst/>
              <a:cxnLst>
                <a:cxn ang="0">
                  <a:pos x="7" y="6"/>
                </a:cxn>
                <a:cxn ang="0">
                  <a:pos x="4" y="0"/>
                </a:cxn>
                <a:cxn ang="0">
                  <a:pos x="0" y="6"/>
                </a:cxn>
                <a:cxn ang="0">
                  <a:pos x="4" y="13"/>
                </a:cxn>
                <a:cxn ang="0">
                  <a:pos x="7" y="6"/>
                </a:cxn>
              </a:cxnLst>
              <a:rect l="0" t="0" r="r" b="b"/>
              <a:pathLst>
                <a:path w="8" h="14">
                  <a:moveTo>
                    <a:pt x="7" y="6"/>
                  </a:moveTo>
                  <a:lnTo>
                    <a:pt x="4" y="0"/>
                  </a:lnTo>
                  <a:lnTo>
                    <a:pt x="0" y="6"/>
                  </a:lnTo>
                  <a:lnTo>
                    <a:pt x="4" y="13"/>
                  </a:lnTo>
                  <a:lnTo>
                    <a:pt x="7" y="6"/>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75" name="Freeform 435"/>
            <p:cNvSpPr>
              <a:spLocks/>
            </p:cNvSpPr>
            <p:nvPr/>
          </p:nvSpPr>
          <p:spPr bwMode="auto">
            <a:xfrm>
              <a:off x="1837" y="3554"/>
              <a:ext cx="18" cy="24"/>
            </a:xfrm>
            <a:custGeom>
              <a:avLst/>
              <a:gdLst/>
              <a:ahLst/>
              <a:cxnLst>
                <a:cxn ang="0">
                  <a:pos x="17" y="11"/>
                </a:cxn>
                <a:cxn ang="0">
                  <a:pos x="9" y="0"/>
                </a:cxn>
                <a:cxn ang="0">
                  <a:pos x="0" y="11"/>
                </a:cxn>
                <a:cxn ang="0">
                  <a:pos x="9" y="23"/>
                </a:cxn>
                <a:cxn ang="0">
                  <a:pos x="17" y="11"/>
                </a:cxn>
              </a:cxnLst>
              <a:rect l="0" t="0" r="r" b="b"/>
              <a:pathLst>
                <a:path w="18" h="24">
                  <a:moveTo>
                    <a:pt x="17" y="11"/>
                  </a:moveTo>
                  <a:lnTo>
                    <a:pt x="9" y="0"/>
                  </a:lnTo>
                  <a:lnTo>
                    <a:pt x="0" y="11"/>
                  </a:lnTo>
                  <a:lnTo>
                    <a:pt x="9" y="23"/>
                  </a:lnTo>
                  <a:lnTo>
                    <a:pt x="17" y="11"/>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76" name="Rectangle 436"/>
            <p:cNvSpPr>
              <a:spLocks noChangeArrowheads="1"/>
            </p:cNvSpPr>
            <p:nvPr/>
          </p:nvSpPr>
          <p:spPr bwMode="auto">
            <a:xfrm>
              <a:off x="4602" y="3611"/>
              <a:ext cx="302" cy="195"/>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300" b="1">
                  <a:latin typeface="Arial Narrow" pitchFamily="34" charset="0"/>
                </a:rPr>
                <a:t>2000</a:t>
              </a:r>
            </a:p>
          </p:txBody>
        </p:sp>
        <p:sp>
          <p:nvSpPr>
            <p:cNvPr id="10677" name="Rectangle 437"/>
            <p:cNvSpPr>
              <a:spLocks noChangeArrowheads="1"/>
            </p:cNvSpPr>
            <p:nvPr/>
          </p:nvSpPr>
          <p:spPr bwMode="auto">
            <a:xfrm>
              <a:off x="4168" y="3619"/>
              <a:ext cx="302" cy="195"/>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300" b="1">
                  <a:solidFill>
                    <a:srgbClr val="000000"/>
                  </a:solidFill>
                  <a:latin typeface="Arial Narrow" pitchFamily="34" charset="0"/>
                </a:rPr>
                <a:t>1990</a:t>
              </a:r>
            </a:p>
          </p:txBody>
        </p:sp>
        <p:sp>
          <p:nvSpPr>
            <p:cNvPr id="10678" name="Rectangle 438"/>
            <p:cNvSpPr>
              <a:spLocks noChangeArrowheads="1"/>
            </p:cNvSpPr>
            <p:nvPr/>
          </p:nvSpPr>
          <p:spPr bwMode="auto">
            <a:xfrm>
              <a:off x="3730" y="3627"/>
              <a:ext cx="302" cy="19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300" b="1">
                  <a:solidFill>
                    <a:srgbClr val="000000"/>
                  </a:solidFill>
                  <a:latin typeface="Arial Narrow" pitchFamily="34" charset="0"/>
                </a:rPr>
                <a:t>1980</a:t>
              </a:r>
            </a:p>
          </p:txBody>
        </p:sp>
        <p:sp>
          <p:nvSpPr>
            <p:cNvPr id="10679" name="Rectangle 439"/>
            <p:cNvSpPr>
              <a:spLocks noChangeArrowheads="1"/>
            </p:cNvSpPr>
            <p:nvPr/>
          </p:nvSpPr>
          <p:spPr bwMode="auto">
            <a:xfrm>
              <a:off x="3280" y="3625"/>
              <a:ext cx="302" cy="195"/>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300" b="1">
                  <a:latin typeface="Arial Narrow" pitchFamily="34" charset="0"/>
                </a:rPr>
                <a:t>1970</a:t>
              </a:r>
            </a:p>
          </p:txBody>
        </p:sp>
        <p:sp>
          <p:nvSpPr>
            <p:cNvPr id="10680" name="Rectangle 440"/>
            <p:cNvSpPr>
              <a:spLocks noChangeArrowheads="1"/>
            </p:cNvSpPr>
            <p:nvPr/>
          </p:nvSpPr>
          <p:spPr bwMode="auto">
            <a:xfrm>
              <a:off x="2842" y="3619"/>
              <a:ext cx="302" cy="195"/>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300" b="1">
                  <a:solidFill>
                    <a:srgbClr val="000000"/>
                  </a:solidFill>
                  <a:latin typeface="Arial Narrow" pitchFamily="34" charset="0"/>
                </a:rPr>
                <a:t>1960</a:t>
              </a:r>
            </a:p>
          </p:txBody>
        </p:sp>
        <p:sp>
          <p:nvSpPr>
            <p:cNvPr id="10681" name="Rectangle 441"/>
            <p:cNvSpPr>
              <a:spLocks noChangeArrowheads="1"/>
            </p:cNvSpPr>
            <p:nvPr/>
          </p:nvSpPr>
          <p:spPr bwMode="auto">
            <a:xfrm>
              <a:off x="2391" y="3617"/>
              <a:ext cx="302" cy="195"/>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300" b="1">
                  <a:solidFill>
                    <a:srgbClr val="000000"/>
                  </a:solidFill>
                  <a:latin typeface="Arial Narrow" pitchFamily="34" charset="0"/>
                </a:rPr>
                <a:t>1950</a:t>
              </a:r>
            </a:p>
          </p:txBody>
        </p:sp>
        <p:sp>
          <p:nvSpPr>
            <p:cNvPr id="10682" name="Rectangle 442"/>
            <p:cNvSpPr>
              <a:spLocks noChangeArrowheads="1"/>
            </p:cNvSpPr>
            <p:nvPr/>
          </p:nvSpPr>
          <p:spPr bwMode="auto">
            <a:xfrm>
              <a:off x="1949" y="3619"/>
              <a:ext cx="302" cy="195"/>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300" b="1">
                  <a:latin typeface="Arial Narrow" pitchFamily="34" charset="0"/>
                </a:rPr>
                <a:t>1940</a:t>
              </a:r>
            </a:p>
          </p:txBody>
        </p:sp>
        <p:sp>
          <p:nvSpPr>
            <p:cNvPr id="10683" name="Rectangle 443"/>
            <p:cNvSpPr>
              <a:spLocks noChangeArrowheads="1"/>
            </p:cNvSpPr>
            <p:nvPr/>
          </p:nvSpPr>
          <p:spPr bwMode="auto">
            <a:xfrm>
              <a:off x="1502" y="3627"/>
              <a:ext cx="302" cy="19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300" b="1">
                  <a:solidFill>
                    <a:srgbClr val="000000"/>
                  </a:solidFill>
                  <a:latin typeface="Arial Narrow" pitchFamily="34" charset="0"/>
                </a:rPr>
                <a:t>1930</a:t>
              </a:r>
            </a:p>
          </p:txBody>
        </p:sp>
        <p:sp>
          <p:nvSpPr>
            <p:cNvPr id="10684" name="Rectangle 444"/>
            <p:cNvSpPr>
              <a:spLocks noChangeArrowheads="1"/>
            </p:cNvSpPr>
            <p:nvPr/>
          </p:nvSpPr>
          <p:spPr bwMode="auto">
            <a:xfrm>
              <a:off x="1059" y="3627"/>
              <a:ext cx="302" cy="19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300" b="1">
                  <a:solidFill>
                    <a:srgbClr val="000000"/>
                  </a:solidFill>
                  <a:latin typeface="Arial Narrow" pitchFamily="34" charset="0"/>
                </a:rPr>
                <a:t>1920</a:t>
              </a:r>
            </a:p>
          </p:txBody>
        </p:sp>
        <p:sp>
          <p:nvSpPr>
            <p:cNvPr id="10685" name="Freeform 445"/>
            <p:cNvSpPr>
              <a:spLocks/>
            </p:cNvSpPr>
            <p:nvPr/>
          </p:nvSpPr>
          <p:spPr bwMode="auto">
            <a:xfrm>
              <a:off x="1101" y="3598"/>
              <a:ext cx="20" cy="14"/>
            </a:xfrm>
            <a:custGeom>
              <a:avLst/>
              <a:gdLst/>
              <a:ahLst/>
              <a:cxnLst>
                <a:cxn ang="0">
                  <a:pos x="19" y="7"/>
                </a:cxn>
                <a:cxn ang="0">
                  <a:pos x="9" y="0"/>
                </a:cxn>
                <a:cxn ang="0">
                  <a:pos x="0" y="7"/>
                </a:cxn>
                <a:cxn ang="0">
                  <a:pos x="9" y="13"/>
                </a:cxn>
                <a:cxn ang="0">
                  <a:pos x="19" y="7"/>
                </a:cxn>
              </a:cxnLst>
              <a:rect l="0" t="0" r="r" b="b"/>
              <a:pathLst>
                <a:path w="20" h="14">
                  <a:moveTo>
                    <a:pt x="19" y="7"/>
                  </a:moveTo>
                  <a:lnTo>
                    <a:pt x="9" y="0"/>
                  </a:lnTo>
                  <a:lnTo>
                    <a:pt x="0" y="7"/>
                  </a:lnTo>
                  <a:lnTo>
                    <a:pt x="9" y="13"/>
                  </a:lnTo>
                  <a:lnTo>
                    <a:pt x="19" y="7"/>
                  </a:lnTo>
                </a:path>
              </a:pathLst>
            </a:custGeom>
            <a:solidFill>
              <a:srgbClr val="00FFFF"/>
            </a:solidFill>
            <a:ln w="12700" cap="rnd" cmpd="sng">
              <a:noFill/>
              <a:prstDash val="solid"/>
              <a:round/>
              <a:headEnd type="none" w="med" len="med"/>
              <a:tailEnd type="triangle" w="med" len="med"/>
            </a:ln>
            <a:effectLst/>
          </p:spPr>
          <p:txBody>
            <a:bodyPr/>
            <a:lstStyle/>
            <a:p>
              <a:endParaRPr lang="en-US"/>
            </a:p>
          </p:txBody>
        </p:sp>
        <p:sp>
          <p:nvSpPr>
            <p:cNvPr id="10686" name="Freeform 446"/>
            <p:cNvSpPr>
              <a:spLocks/>
            </p:cNvSpPr>
            <p:nvPr/>
          </p:nvSpPr>
          <p:spPr bwMode="auto">
            <a:xfrm>
              <a:off x="1101" y="3598"/>
              <a:ext cx="30" cy="24"/>
            </a:xfrm>
            <a:custGeom>
              <a:avLst/>
              <a:gdLst/>
              <a:ahLst/>
              <a:cxnLst>
                <a:cxn ang="0">
                  <a:pos x="29" y="12"/>
                </a:cxn>
                <a:cxn ang="0">
                  <a:pos x="14" y="0"/>
                </a:cxn>
                <a:cxn ang="0">
                  <a:pos x="0" y="12"/>
                </a:cxn>
                <a:cxn ang="0">
                  <a:pos x="14" y="23"/>
                </a:cxn>
                <a:cxn ang="0">
                  <a:pos x="29" y="12"/>
                </a:cxn>
              </a:cxnLst>
              <a:rect l="0" t="0" r="r" b="b"/>
              <a:pathLst>
                <a:path w="30" h="24">
                  <a:moveTo>
                    <a:pt x="29" y="12"/>
                  </a:moveTo>
                  <a:lnTo>
                    <a:pt x="14" y="0"/>
                  </a:lnTo>
                  <a:lnTo>
                    <a:pt x="0" y="12"/>
                  </a:lnTo>
                  <a:lnTo>
                    <a:pt x="14" y="23"/>
                  </a:lnTo>
                  <a:lnTo>
                    <a:pt x="29" y="12"/>
                  </a:lnTo>
                </a:path>
              </a:pathLst>
            </a:custGeom>
            <a:noFill/>
            <a:ln w="12700" cap="rnd" cmpd="sng">
              <a:solidFill>
                <a:srgbClr val="00FFFF"/>
              </a:solidFill>
              <a:prstDash val="solid"/>
              <a:round/>
              <a:headEnd type="none" w="med" len="med"/>
              <a:tailEnd type="none" w="med" len="med"/>
            </a:ln>
            <a:effectLst/>
          </p:spPr>
          <p:txBody>
            <a:bodyPr/>
            <a:lstStyle/>
            <a:p>
              <a:endParaRPr lang="en-US"/>
            </a:p>
          </p:txBody>
        </p:sp>
        <p:sp>
          <p:nvSpPr>
            <p:cNvPr id="10687" name="Rectangle 447"/>
            <p:cNvSpPr>
              <a:spLocks noChangeArrowheads="1"/>
            </p:cNvSpPr>
            <p:nvPr/>
          </p:nvSpPr>
          <p:spPr bwMode="auto">
            <a:xfrm>
              <a:off x="621" y="3619"/>
              <a:ext cx="302" cy="195"/>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300" b="1">
                  <a:latin typeface="Arial Narrow" pitchFamily="34" charset="0"/>
                </a:rPr>
                <a:t>1910</a:t>
              </a:r>
            </a:p>
          </p:txBody>
        </p:sp>
        <p:sp>
          <p:nvSpPr>
            <p:cNvPr id="10688" name="Rectangle 448"/>
            <p:cNvSpPr>
              <a:spLocks noChangeArrowheads="1"/>
            </p:cNvSpPr>
            <p:nvPr/>
          </p:nvSpPr>
          <p:spPr bwMode="auto">
            <a:xfrm>
              <a:off x="173" y="3614"/>
              <a:ext cx="302" cy="19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300" b="1">
                  <a:latin typeface="Arial Narrow" pitchFamily="34" charset="0"/>
                </a:rPr>
                <a:t>1900</a:t>
              </a:r>
            </a:p>
          </p:txBody>
        </p:sp>
        <p:sp>
          <p:nvSpPr>
            <p:cNvPr id="10689" name="Rectangle 449"/>
            <p:cNvSpPr>
              <a:spLocks noChangeArrowheads="1"/>
            </p:cNvSpPr>
            <p:nvPr/>
          </p:nvSpPr>
          <p:spPr bwMode="auto">
            <a:xfrm>
              <a:off x="173" y="3273"/>
              <a:ext cx="15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6</a:t>
              </a:r>
            </a:p>
          </p:txBody>
        </p:sp>
        <p:sp>
          <p:nvSpPr>
            <p:cNvPr id="10690" name="Rectangle 450"/>
            <p:cNvSpPr>
              <a:spLocks noChangeArrowheads="1"/>
            </p:cNvSpPr>
            <p:nvPr/>
          </p:nvSpPr>
          <p:spPr bwMode="auto">
            <a:xfrm>
              <a:off x="173" y="3443"/>
              <a:ext cx="15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2</a:t>
              </a:r>
            </a:p>
          </p:txBody>
        </p:sp>
        <p:sp>
          <p:nvSpPr>
            <p:cNvPr id="10691" name="Rectangle 451"/>
            <p:cNvSpPr>
              <a:spLocks noChangeArrowheads="1"/>
            </p:cNvSpPr>
            <p:nvPr/>
          </p:nvSpPr>
          <p:spPr bwMode="auto">
            <a:xfrm>
              <a:off x="175" y="3541"/>
              <a:ext cx="15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0</a:t>
              </a:r>
            </a:p>
          </p:txBody>
        </p:sp>
        <p:sp>
          <p:nvSpPr>
            <p:cNvPr id="10692" name="Rectangle 452"/>
            <p:cNvSpPr>
              <a:spLocks noChangeArrowheads="1"/>
            </p:cNvSpPr>
            <p:nvPr/>
          </p:nvSpPr>
          <p:spPr bwMode="auto">
            <a:xfrm>
              <a:off x="173" y="3352"/>
              <a:ext cx="154" cy="175"/>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4</a:t>
              </a:r>
            </a:p>
          </p:txBody>
        </p:sp>
        <p:sp>
          <p:nvSpPr>
            <p:cNvPr id="10693" name="Rectangle 453"/>
            <p:cNvSpPr>
              <a:spLocks noChangeArrowheads="1"/>
            </p:cNvSpPr>
            <p:nvPr/>
          </p:nvSpPr>
          <p:spPr bwMode="auto">
            <a:xfrm>
              <a:off x="173" y="3192"/>
              <a:ext cx="15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8</a:t>
              </a:r>
            </a:p>
          </p:txBody>
        </p:sp>
        <p:sp>
          <p:nvSpPr>
            <p:cNvPr id="10694" name="Rectangle 454"/>
            <p:cNvSpPr>
              <a:spLocks noChangeArrowheads="1"/>
            </p:cNvSpPr>
            <p:nvPr/>
          </p:nvSpPr>
          <p:spPr bwMode="auto">
            <a:xfrm>
              <a:off x="127" y="3102"/>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10</a:t>
              </a:r>
            </a:p>
          </p:txBody>
        </p:sp>
        <p:sp>
          <p:nvSpPr>
            <p:cNvPr id="10695" name="Rectangle 455"/>
            <p:cNvSpPr>
              <a:spLocks noChangeArrowheads="1"/>
            </p:cNvSpPr>
            <p:nvPr/>
          </p:nvSpPr>
          <p:spPr bwMode="auto">
            <a:xfrm>
              <a:off x="127" y="3020"/>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12</a:t>
              </a:r>
            </a:p>
          </p:txBody>
        </p:sp>
        <p:sp>
          <p:nvSpPr>
            <p:cNvPr id="10696" name="Rectangle 456"/>
            <p:cNvSpPr>
              <a:spLocks noChangeArrowheads="1"/>
            </p:cNvSpPr>
            <p:nvPr/>
          </p:nvSpPr>
          <p:spPr bwMode="auto">
            <a:xfrm>
              <a:off x="127" y="2939"/>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14</a:t>
              </a:r>
            </a:p>
          </p:txBody>
        </p:sp>
        <p:sp>
          <p:nvSpPr>
            <p:cNvPr id="10697" name="Rectangle 457"/>
            <p:cNvSpPr>
              <a:spLocks noChangeArrowheads="1"/>
            </p:cNvSpPr>
            <p:nvPr/>
          </p:nvSpPr>
          <p:spPr bwMode="auto">
            <a:xfrm>
              <a:off x="127" y="2847"/>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16</a:t>
              </a:r>
            </a:p>
          </p:txBody>
        </p:sp>
        <p:sp>
          <p:nvSpPr>
            <p:cNvPr id="10698" name="Rectangle 458"/>
            <p:cNvSpPr>
              <a:spLocks noChangeArrowheads="1"/>
            </p:cNvSpPr>
            <p:nvPr/>
          </p:nvSpPr>
          <p:spPr bwMode="auto">
            <a:xfrm>
              <a:off x="127" y="2769"/>
              <a:ext cx="194" cy="175"/>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18</a:t>
              </a:r>
            </a:p>
          </p:txBody>
        </p:sp>
        <p:sp>
          <p:nvSpPr>
            <p:cNvPr id="10699" name="Rectangle 459"/>
            <p:cNvSpPr>
              <a:spLocks noChangeArrowheads="1"/>
            </p:cNvSpPr>
            <p:nvPr/>
          </p:nvSpPr>
          <p:spPr bwMode="auto">
            <a:xfrm>
              <a:off x="127" y="2688"/>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20</a:t>
              </a:r>
            </a:p>
          </p:txBody>
        </p:sp>
        <p:sp>
          <p:nvSpPr>
            <p:cNvPr id="10700" name="Rectangle 460"/>
            <p:cNvSpPr>
              <a:spLocks noChangeArrowheads="1"/>
            </p:cNvSpPr>
            <p:nvPr/>
          </p:nvSpPr>
          <p:spPr bwMode="auto">
            <a:xfrm>
              <a:off x="127" y="2604"/>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22</a:t>
              </a:r>
            </a:p>
          </p:txBody>
        </p:sp>
        <p:sp>
          <p:nvSpPr>
            <p:cNvPr id="10701" name="Rectangle 461"/>
            <p:cNvSpPr>
              <a:spLocks noChangeArrowheads="1"/>
            </p:cNvSpPr>
            <p:nvPr/>
          </p:nvSpPr>
          <p:spPr bwMode="auto">
            <a:xfrm>
              <a:off x="127" y="2523"/>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24</a:t>
              </a:r>
            </a:p>
          </p:txBody>
        </p:sp>
        <p:sp>
          <p:nvSpPr>
            <p:cNvPr id="10702" name="Rectangle 462"/>
            <p:cNvSpPr>
              <a:spLocks noChangeArrowheads="1"/>
            </p:cNvSpPr>
            <p:nvPr/>
          </p:nvSpPr>
          <p:spPr bwMode="auto">
            <a:xfrm>
              <a:off x="127" y="2439"/>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26</a:t>
              </a:r>
            </a:p>
          </p:txBody>
        </p:sp>
        <p:sp>
          <p:nvSpPr>
            <p:cNvPr id="10703" name="Rectangle 463"/>
            <p:cNvSpPr>
              <a:spLocks noChangeArrowheads="1"/>
            </p:cNvSpPr>
            <p:nvPr/>
          </p:nvSpPr>
          <p:spPr bwMode="auto">
            <a:xfrm>
              <a:off x="127" y="2353"/>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28</a:t>
              </a:r>
            </a:p>
          </p:txBody>
        </p:sp>
        <p:sp>
          <p:nvSpPr>
            <p:cNvPr id="10704" name="Rectangle 464"/>
            <p:cNvSpPr>
              <a:spLocks noChangeArrowheads="1"/>
            </p:cNvSpPr>
            <p:nvPr/>
          </p:nvSpPr>
          <p:spPr bwMode="auto">
            <a:xfrm>
              <a:off x="127" y="2256"/>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30</a:t>
              </a:r>
            </a:p>
          </p:txBody>
        </p:sp>
        <p:sp>
          <p:nvSpPr>
            <p:cNvPr id="10705" name="Rectangle 465"/>
            <p:cNvSpPr>
              <a:spLocks noChangeArrowheads="1"/>
            </p:cNvSpPr>
            <p:nvPr/>
          </p:nvSpPr>
          <p:spPr bwMode="auto">
            <a:xfrm>
              <a:off x="127" y="2172"/>
              <a:ext cx="194" cy="175"/>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32</a:t>
              </a:r>
            </a:p>
          </p:txBody>
        </p:sp>
        <p:sp>
          <p:nvSpPr>
            <p:cNvPr id="10706" name="Rectangle 466"/>
            <p:cNvSpPr>
              <a:spLocks noChangeArrowheads="1"/>
            </p:cNvSpPr>
            <p:nvPr/>
          </p:nvSpPr>
          <p:spPr bwMode="auto">
            <a:xfrm>
              <a:off x="127" y="2091"/>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34</a:t>
              </a:r>
            </a:p>
          </p:txBody>
        </p:sp>
        <p:sp>
          <p:nvSpPr>
            <p:cNvPr id="10707" name="Rectangle 467"/>
            <p:cNvSpPr>
              <a:spLocks noChangeArrowheads="1"/>
            </p:cNvSpPr>
            <p:nvPr/>
          </p:nvSpPr>
          <p:spPr bwMode="auto">
            <a:xfrm>
              <a:off x="127" y="2003"/>
              <a:ext cx="199" cy="175"/>
            </a:xfrm>
            <a:prstGeom prst="rect">
              <a:avLst/>
            </a:prstGeom>
            <a:noFill/>
            <a:ln w="12700">
              <a:noFill/>
              <a:miter lim="800000"/>
              <a:headEnd/>
              <a:tailEnd/>
            </a:ln>
            <a:effectLst/>
          </p:spPr>
          <p:txBody>
            <a:bodyPr lIns="90480" tIns="44446" rIns="90480" bIns="44446">
              <a:spAutoFit/>
            </a:bodyPr>
            <a:lstStyle/>
            <a:p>
              <a:pPr defTabSz="912813" eaLnBrk="0" hangingPunct="0"/>
              <a:r>
                <a:rPr lang="en-US" sz="1100" b="1">
                  <a:latin typeface="Arial Narrow" pitchFamily="34" charset="0"/>
                </a:rPr>
                <a:t>36</a:t>
              </a:r>
            </a:p>
          </p:txBody>
        </p:sp>
        <p:sp>
          <p:nvSpPr>
            <p:cNvPr id="10708" name="Rectangle 468"/>
            <p:cNvSpPr>
              <a:spLocks noChangeArrowheads="1"/>
            </p:cNvSpPr>
            <p:nvPr/>
          </p:nvSpPr>
          <p:spPr bwMode="auto">
            <a:xfrm>
              <a:off x="127" y="1926"/>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38</a:t>
              </a:r>
            </a:p>
          </p:txBody>
        </p:sp>
        <p:sp>
          <p:nvSpPr>
            <p:cNvPr id="10709" name="Rectangle 469"/>
            <p:cNvSpPr>
              <a:spLocks noChangeArrowheads="1"/>
            </p:cNvSpPr>
            <p:nvPr/>
          </p:nvSpPr>
          <p:spPr bwMode="auto">
            <a:xfrm>
              <a:off x="127" y="1840"/>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40</a:t>
              </a:r>
            </a:p>
          </p:txBody>
        </p:sp>
        <p:sp>
          <p:nvSpPr>
            <p:cNvPr id="10710" name="Rectangle 470"/>
            <p:cNvSpPr>
              <a:spLocks noChangeArrowheads="1"/>
            </p:cNvSpPr>
            <p:nvPr/>
          </p:nvSpPr>
          <p:spPr bwMode="auto">
            <a:xfrm>
              <a:off x="127" y="1753"/>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42</a:t>
              </a:r>
            </a:p>
          </p:txBody>
        </p:sp>
        <p:sp>
          <p:nvSpPr>
            <p:cNvPr id="10711" name="Rectangle 471"/>
            <p:cNvSpPr>
              <a:spLocks noChangeArrowheads="1"/>
            </p:cNvSpPr>
            <p:nvPr/>
          </p:nvSpPr>
          <p:spPr bwMode="auto">
            <a:xfrm>
              <a:off x="127" y="1673"/>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44</a:t>
              </a:r>
            </a:p>
          </p:txBody>
        </p:sp>
        <p:sp>
          <p:nvSpPr>
            <p:cNvPr id="10712" name="Rectangle 472"/>
            <p:cNvSpPr>
              <a:spLocks noChangeArrowheads="1"/>
            </p:cNvSpPr>
            <p:nvPr/>
          </p:nvSpPr>
          <p:spPr bwMode="auto">
            <a:xfrm>
              <a:off x="127" y="1583"/>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46</a:t>
              </a:r>
            </a:p>
          </p:txBody>
        </p:sp>
        <p:sp>
          <p:nvSpPr>
            <p:cNvPr id="10713" name="Rectangle 473"/>
            <p:cNvSpPr>
              <a:spLocks noChangeArrowheads="1"/>
            </p:cNvSpPr>
            <p:nvPr/>
          </p:nvSpPr>
          <p:spPr bwMode="auto">
            <a:xfrm>
              <a:off x="127" y="1505"/>
              <a:ext cx="194" cy="175"/>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48</a:t>
              </a:r>
            </a:p>
          </p:txBody>
        </p:sp>
        <p:sp>
          <p:nvSpPr>
            <p:cNvPr id="10714" name="Rectangle 474"/>
            <p:cNvSpPr>
              <a:spLocks noChangeArrowheads="1"/>
            </p:cNvSpPr>
            <p:nvPr/>
          </p:nvSpPr>
          <p:spPr bwMode="auto">
            <a:xfrm>
              <a:off x="127" y="1426"/>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50</a:t>
              </a:r>
            </a:p>
          </p:txBody>
        </p:sp>
        <p:sp>
          <p:nvSpPr>
            <p:cNvPr id="10715" name="Rectangle 475"/>
            <p:cNvSpPr>
              <a:spLocks noChangeArrowheads="1"/>
            </p:cNvSpPr>
            <p:nvPr/>
          </p:nvSpPr>
          <p:spPr bwMode="auto">
            <a:xfrm>
              <a:off x="127" y="1343"/>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52</a:t>
              </a:r>
            </a:p>
          </p:txBody>
        </p:sp>
        <p:sp>
          <p:nvSpPr>
            <p:cNvPr id="10716" name="Rectangle 476"/>
            <p:cNvSpPr>
              <a:spLocks noChangeArrowheads="1"/>
            </p:cNvSpPr>
            <p:nvPr/>
          </p:nvSpPr>
          <p:spPr bwMode="auto">
            <a:xfrm>
              <a:off x="127" y="1270"/>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54</a:t>
              </a:r>
            </a:p>
          </p:txBody>
        </p:sp>
        <p:sp>
          <p:nvSpPr>
            <p:cNvPr id="10717" name="Rectangle 477"/>
            <p:cNvSpPr>
              <a:spLocks noChangeArrowheads="1"/>
            </p:cNvSpPr>
            <p:nvPr/>
          </p:nvSpPr>
          <p:spPr bwMode="auto">
            <a:xfrm>
              <a:off x="127" y="1191"/>
              <a:ext cx="194" cy="175"/>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56</a:t>
              </a:r>
            </a:p>
          </p:txBody>
        </p:sp>
        <p:sp>
          <p:nvSpPr>
            <p:cNvPr id="10718" name="Rectangle 478"/>
            <p:cNvSpPr>
              <a:spLocks noChangeArrowheads="1"/>
            </p:cNvSpPr>
            <p:nvPr/>
          </p:nvSpPr>
          <p:spPr bwMode="auto">
            <a:xfrm>
              <a:off x="127" y="1102"/>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58</a:t>
              </a:r>
            </a:p>
          </p:txBody>
        </p:sp>
        <p:sp>
          <p:nvSpPr>
            <p:cNvPr id="10719" name="Rectangle 479"/>
            <p:cNvSpPr>
              <a:spLocks noChangeArrowheads="1"/>
            </p:cNvSpPr>
            <p:nvPr/>
          </p:nvSpPr>
          <p:spPr bwMode="auto">
            <a:xfrm>
              <a:off x="127" y="1018"/>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60</a:t>
              </a:r>
            </a:p>
          </p:txBody>
        </p:sp>
        <p:sp>
          <p:nvSpPr>
            <p:cNvPr id="10720" name="Rectangle 480"/>
            <p:cNvSpPr>
              <a:spLocks noChangeArrowheads="1"/>
            </p:cNvSpPr>
            <p:nvPr/>
          </p:nvSpPr>
          <p:spPr bwMode="auto">
            <a:xfrm>
              <a:off x="127" y="932"/>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62</a:t>
              </a:r>
            </a:p>
          </p:txBody>
        </p:sp>
        <p:sp>
          <p:nvSpPr>
            <p:cNvPr id="10721" name="Rectangle 481"/>
            <p:cNvSpPr>
              <a:spLocks noChangeArrowheads="1"/>
            </p:cNvSpPr>
            <p:nvPr/>
          </p:nvSpPr>
          <p:spPr bwMode="auto">
            <a:xfrm>
              <a:off x="127" y="851"/>
              <a:ext cx="194" cy="175"/>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a:latin typeface="Arial Narrow" pitchFamily="34" charset="0"/>
                </a:rPr>
                <a:t>64</a:t>
              </a:r>
            </a:p>
          </p:txBody>
        </p:sp>
        <p:sp>
          <p:nvSpPr>
            <p:cNvPr id="10722" name="Rectangle 482"/>
            <p:cNvSpPr>
              <a:spLocks noChangeArrowheads="1"/>
            </p:cNvSpPr>
            <p:nvPr/>
          </p:nvSpPr>
          <p:spPr bwMode="auto">
            <a:xfrm>
              <a:off x="127" y="762"/>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dirty="0">
                  <a:latin typeface="Arial Narrow" pitchFamily="34" charset="0"/>
                </a:rPr>
                <a:t>66</a:t>
              </a:r>
            </a:p>
          </p:txBody>
        </p:sp>
        <p:sp>
          <p:nvSpPr>
            <p:cNvPr id="10723" name="Rectangle 483"/>
            <p:cNvSpPr>
              <a:spLocks noChangeArrowheads="1"/>
            </p:cNvSpPr>
            <p:nvPr/>
          </p:nvSpPr>
          <p:spPr bwMode="auto">
            <a:xfrm>
              <a:off x="127" y="670"/>
              <a:ext cx="194" cy="174"/>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100" b="1" dirty="0">
                  <a:latin typeface="Arial Narrow" pitchFamily="34" charset="0"/>
                </a:rPr>
                <a:t>68</a:t>
              </a:r>
            </a:p>
          </p:txBody>
        </p:sp>
        <p:sp>
          <p:nvSpPr>
            <p:cNvPr id="10724" name="Rectangle 484"/>
            <p:cNvSpPr>
              <a:spLocks noChangeArrowheads="1"/>
            </p:cNvSpPr>
            <p:nvPr/>
          </p:nvSpPr>
          <p:spPr bwMode="auto">
            <a:xfrm rot="16200000">
              <a:off x="-1104" y="2005"/>
              <a:ext cx="2332" cy="171"/>
            </a:xfrm>
            <a:prstGeom prst="rect">
              <a:avLst/>
            </a:prstGeom>
            <a:noFill/>
            <a:ln w="12700">
              <a:noFill/>
              <a:miter lim="800000"/>
              <a:headEnd/>
              <a:tailEnd/>
            </a:ln>
            <a:effectLst/>
          </p:spPr>
          <p:txBody>
            <a:bodyPr wrap="none" lIns="90480" tIns="44446" rIns="90480" bIns="44446">
              <a:spAutoFit/>
            </a:bodyPr>
            <a:lstStyle/>
            <a:p>
              <a:pPr defTabSz="912813" eaLnBrk="0" hangingPunct="0"/>
              <a:r>
                <a:rPr lang="en-US" sz="1200" b="1">
                  <a:latin typeface="Arial Narrow" pitchFamily="34" charset="0"/>
                </a:rPr>
                <a:t>CUMULATIVE NUMBER OF LAWS AND AMENDMENTS</a:t>
              </a:r>
            </a:p>
          </p:txBody>
        </p:sp>
      </p:grpSp>
    </p:spTree>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838200"/>
          </a:xfrm>
          <a:effectLst>
            <a:outerShdw dist="17961" dir="2700000" algn="ctr" rotWithShape="0">
              <a:schemeClr val="tx1"/>
            </a:outerShdw>
          </a:effectLst>
        </p:spPr>
        <p:txBody>
          <a:bodyPr/>
          <a:lstStyle/>
          <a:p>
            <a:r>
              <a:rPr lang="en-US">
                <a:solidFill>
                  <a:srgbClr val="FF3300"/>
                </a:solidFill>
              </a:rPr>
              <a:t>Lower Bay Channel</a:t>
            </a:r>
          </a:p>
        </p:txBody>
      </p:sp>
      <p:pic>
        <p:nvPicPr>
          <p:cNvPr id="7172" name="Picture 4" descr="Mobile Bay Lower Channel-2"/>
          <p:cNvPicPr>
            <a:picLocks noGrp="1" noChangeAspect="1" noChangeArrowheads="1"/>
          </p:cNvPicPr>
          <p:nvPr>
            <p:ph type="body" idx="1"/>
          </p:nvPr>
        </p:nvPicPr>
        <p:blipFill>
          <a:blip r:embed="rId2" cstate="print"/>
          <a:srcRect/>
          <a:stretch>
            <a:fillRect/>
          </a:stretch>
        </p:blipFill>
        <p:spPr>
          <a:xfrm>
            <a:off x="457200" y="990600"/>
            <a:ext cx="8153400" cy="5562600"/>
          </a:xfrm>
          <a:noFill/>
          <a:ln w="19050">
            <a:solidFill>
              <a:srgbClr val="FF3300"/>
            </a:solidFill>
          </a:ln>
        </p:spPr>
      </p:pic>
      <p:sp>
        <p:nvSpPr>
          <p:cNvPr id="7173" name="Text Box 5"/>
          <p:cNvSpPr txBox="1">
            <a:spLocks noChangeArrowheads="1"/>
          </p:cNvSpPr>
          <p:nvPr/>
        </p:nvSpPr>
        <p:spPr bwMode="auto">
          <a:xfrm>
            <a:off x="5867400" y="3429000"/>
            <a:ext cx="2514600" cy="641350"/>
          </a:xfrm>
          <a:prstGeom prst="rect">
            <a:avLst/>
          </a:prstGeom>
          <a:noFill/>
          <a:ln w="9525">
            <a:noFill/>
            <a:miter lim="800000"/>
            <a:headEnd/>
            <a:tailEnd/>
          </a:ln>
          <a:effectLst/>
        </p:spPr>
        <p:txBody>
          <a:bodyPr>
            <a:spAutoFit/>
          </a:bodyPr>
          <a:lstStyle/>
          <a:p>
            <a:pPr>
              <a:spcBef>
                <a:spcPct val="50000"/>
              </a:spcBef>
            </a:pPr>
            <a:r>
              <a:rPr lang="en-US"/>
              <a:t>Ocean Disposal Mobile North ODMDS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267200" y="914400"/>
            <a:ext cx="4267200" cy="809625"/>
          </a:xfrm>
          <a:effectLst>
            <a:outerShdw dist="17961" dir="2700000" algn="ctr" rotWithShape="0">
              <a:schemeClr val="tx1"/>
            </a:outerShdw>
          </a:effectLst>
        </p:spPr>
        <p:txBody>
          <a:bodyPr/>
          <a:lstStyle/>
          <a:p>
            <a:r>
              <a:rPr lang="en-US">
                <a:solidFill>
                  <a:srgbClr val="FF3300"/>
                </a:solidFill>
              </a:rPr>
              <a:t>Bar Channel</a:t>
            </a:r>
          </a:p>
        </p:txBody>
      </p:sp>
      <p:pic>
        <p:nvPicPr>
          <p:cNvPr id="8196" name="Picture 4" descr="SIBUA"/>
          <p:cNvPicPr>
            <a:picLocks noChangeAspect="1" noChangeArrowheads="1"/>
          </p:cNvPicPr>
          <p:nvPr/>
        </p:nvPicPr>
        <p:blipFill>
          <a:blip r:embed="rId2" cstate="print"/>
          <a:srcRect/>
          <a:stretch>
            <a:fillRect/>
          </a:stretch>
        </p:blipFill>
        <p:spPr bwMode="auto">
          <a:xfrm>
            <a:off x="3048000" y="2819400"/>
            <a:ext cx="5943600" cy="3876675"/>
          </a:xfrm>
          <a:prstGeom prst="rect">
            <a:avLst/>
          </a:prstGeom>
          <a:noFill/>
          <a:ln w="19050">
            <a:solidFill>
              <a:srgbClr val="FF3300"/>
            </a:solidFill>
            <a:miter lim="800000"/>
            <a:headEnd/>
            <a:tailEnd/>
          </a:ln>
        </p:spPr>
      </p:pic>
      <p:pic>
        <p:nvPicPr>
          <p:cNvPr id="8197" name="Picture 5" descr="Mobile Bay Entrance (3)"/>
          <p:cNvPicPr>
            <a:picLocks noChangeAspect="1" noChangeArrowheads="1"/>
          </p:cNvPicPr>
          <p:nvPr/>
        </p:nvPicPr>
        <p:blipFill>
          <a:blip r:embed="rId3" cstate="print"/>
          <a:srcRect/>
          <a:stretch>
            <a:fillRect/>
          </a:stretch>
        </p:blipFill>
        <p:spPr bwMode="auto">
          <a:xfrm>
            <a:off x="152400" y="152400"/>
            <a:ext cx="3767138" cy="3486150"/>
          </a:xfrm>
          <a:prstGeom prst="rect">
            <a:avLst/>
          </a:prstGeom>
          <a:noFill/>
          <a:ln w="19050">
            <a:solidFill>
              <a:srgbClr val="FF3300"/>
            </a:solidFill>
            <a:miter lim="800000"/>
            <a:headEnd/>
            <a:tailEnd/>
          </a:ln>
        </p:spPr>
      </p:pic>
      <p:sp>
        <p:nvSpPr>
          <p:cNvPr id="8199" name="Text Box 7"/>
          <p:cNvSpPr txBox="1">
            <a:spLocks noChangeArrowheads="1"/>
          </p:cNvSpPr>
          <p:nvPr/>
        </p:nvSpPr>
        <p:spPr bwMode="auto">
          <a:xfrm>
            <a:off x="3657600" y="4724400"/>
            <a:ext cx="1143000" cy="366713"/>
          </a:xfrm>
          <a:prstGeom prst="rect">
            <a:avLst/>
          </a:prstGeom>
          <a:noFill/>
          <a:ln w="9525">
            <a:noFill/>
            <a:miter lim="800000"/>
            <a:headEnd/>
            <a:tailEnd/>
          </a:ln>
          <a:effectLst/>
        </p:spPr>
        <p:txBody>
          <a:bodyPr>
            <a:spAutoFit/>
          </a:bodyPr>
          <a:lstStyle/>
          <a:p>
            <a:pPr>
              <a:spcBef>
                <a:spcPct val="50000"/>
              </a:spcBef>
            </a:pPr>
            <a:endParaRPr lang="en-US"/>
          </a:p>
        </p:txBody>
      </p:sp>
      <p:grpSp>
        <p:nvGrpSpPr>
          <p:cNvPr id="2" name="Group 18"/>
          <p:cNvGrpSpPr>
            <a:grpSpLocks/>
          </p:cNvGrpSpPr>
          <p:nvPr/>
        </p:nvGrpSpPr>
        <p:grpSpPr bwMode="auto">
          <a:xfrm>
            <a:off x="228600" y="3733800"/>
            <a:ext cx="2643188" cy="2895600"/>
            <a:chOff x="144" y="2352"/>
            <a:chExt cx="1665" cy="1824"/>
          </a:xfrm>
        </p:grpSpPr>
        <p:grpSp>
          <p:nvGrpSpPr>
            <p:cNvPr id="3" name="Group 17"/>
            <p:cNvGrpSpPr>
              <a:grpSpLocks/>
            </p:cNvGrpSpPr>
            <p:nvPr/>
          </p:nvGrpSpPr>
          <p:grpSpPr bwMode="auto">
            <a:xfrm>
              <a:off x="144" y="2352"/>
              <a:ext cx="1665" cy="1824"/>
              <a:chOff x="144" y="2352"/>
              <a:chExt cx="1665" cy="1824"/>
            </a:xfrm>
          </p:grpSpPr>
          <p:grpSp>
            <p:nvGrpSpPr>
              <p:cNvPr id="4" name="Group 10"/>
              <p:cNvGrpSpPr>
                <a:grpSpLocks/>
              </p:cNvGrpSpPr>
              <p:nvPr/>
            </p:nvGrpSpPr>
            <p:grpSpPr bwMode="auto">
              <a:xfrm>
                <a:off x="144" y="2352"/>
                <a:ext cx="1665" cy="1824"/>
                <a:chOff x="5841" y="8104"/>
                <a:chExt cx="5040" cy="6120"/>
              </a:xfrm>
            </p:grpSpPr>
            <p:pic>
              <p:nvPicPr>
                <p:cNvPr id="8203" name="Picture 11" descr="SIBUA"/>
                <p:cNvPicPr>
                  <a:picLocks noChangeAspect="1" noChangeArrowheads="1"/>
                </p:cNvPicPr>
                <p:nvPr/>
              </p:nvPicPr>
              <p:blipFill>
                <a:blip r:embed="rId4" cstate="print">
                  <a:grayscl/>
                </a:blip>
                <a:srcRect/>
                <a:stretch>
                  <a:fillRect/>
                </a:stretch>
              </p:blipFill>
              <p:spPr bwMode="auto">
                <a:xfrm>
                  <a:off x="5841" y="8104"/>
                  <a:ext cx="5040" cy="6120"/>
                </a:xfrm>
                <a:prstGeom prst="rect">
                  <a:avLst/>
                </a:prstGeom>
                <a:noFill/>
                <a:ln w="19050">
                  <a:solidFill>
                    <a:srgbClr val="FF3300"/>
                  </a:solidFill>
                  <a:miter lim="800000"/>
                  <a:headEnd/>
                  <a:tailEnd/>
                </a:ln>
              </p:spPr>
            </p:pic>
            <p:sp>
              <p:nvSpPr>
                <p:cNvPr id="8204" name="Line 12"/>
                <p:cNvSpPr>
                  <a:spLocks noChangeShapeType="1"/>
                </p:cNvSpPr>
                <p:nvPr/>
              </p:nvSpPr>
              <p:spPr bwMode="auto">
                <a:xfrm flipV="1">
                  <a:off x="9199" y="9485"/>
                  <a:ext cx="160" cy="453"/>
                </a:xfrm>
                <a:prstGeom prst="line">
                  <a:avLst/>
                </a:prstGeom>
                <a:noFill/>
                <a:ln w="9525">
                  <a:solidFill>
                    <a:srgbClr val="FF3300"/>
                  </a:solidFill>
                  <a:round/>
                  <a:headEnd/>
                  <a:tailEnd/>
                </a:ln>
              </p:spPr>
              <p:txBody>
                <a:bodyPr/>
                <a:lstStyle/>
                <a:p>
                  <a:endParaRPr lang="en-US"/>
                </a:p>
              </p:txBody>
            </p:sp>
            <p:sp>
              <p:nvSpPr>
                <p:cNvPr id="8205" name="Line 13"/>
                <p:cNvSpPr>
                  <a:spLocks noChangeShapeType="1"/>
                </p:cNvSpPr>
                <p:nvPr/>
              </p:nvSpPr>
              <p:spPr bwMode="auto">
                <a:xfrm flipV="1">
                  <a:off x="9969" y="9601"/>
                  <a:ext cx="133" cy="454"/>
                </a:xfrm>
                <a:prstGeom prst="line">
                  <a:avLst/>
                </a:prstGeom>
                <a:noFill/>
                <a:ln w="9525">
                  <a:solidFill>
                    <a:srgbClr val="FF3300"/>
                  </a:solidFill>
                  <a:round/>
                  <a:headEnd/>
                  <a:tailEnd/>
                </a:ln>
              </p:spPr>
              <p:txBody>
                <a:bodyPr/>
                <a:lstStyle/>
                <a:p>
                  <a:endParaRPr lang="en-US"/>
                </a:p>
              </p:txBody>
            </p:sp>
            <p:sp>
              <p:nvSpPr>
                <p:cNvPr id="8206" name="Line 14"/>
                <p:cNvSpPr>
                  <a:spLocks noChangeShapeType="1"/>
                </p:cNvSpPr>
                <p:nvPr/>
              </p:nvSpPr>
              <p:spPr bwMode="auto">
                <a:xfrm>
                  <a:off x="9342" y="9481"/>
                  <a:ext cx="761" cy="113"/>
                </a:xfrm>
                <a:prstGeom prst="line">
                  <a:avLst/>
                </a:prstGeom>
                <a:noFill/>
                <a:ln w="9525">
                  <a:solidFill>
                    <a:srgbClr val="FF3300"/>
                  </a:solidFill>
                  <a:round/>
                  <a:headEnd/>
                  <a:tailEnd/>
                </a:ln>
              </p:spPr>
              <p:txBody>
                <a:bodyPr/>
                <a:lstStyle/>
                <a:p>
                  <a:endParaRPr lang="en-US"/>
                </a:p>
              </p:txBody>
            </p:sp>
          </p:grpSp>
          <p:sp>
            <p:nvSpPr>
              <p:cNvPr id="8207" name="Text Box 15"/>
              <p:cNvSpPr txBox="1">
                <a:spLocks noChangeArrowheads="1"/>
              </p:cNvSpPr>
              <p:nvPr/>
            </p:nvSpPr>
            <p:spPr bwMode="auto">
              <a:xfrm>
                <a:off x="1036" y="2513"/>
                <a:ext cx="773" cy="107"/>
              </a:xfrm>
              <a:prstGeom prst="rect">
                <a:avLst/>
              </a:prstGeom>
              <a:solidFill>
                <a:srgbClr val="FFFFFF"/>
              </a:solidFill>
              <a:ln w="9525">
                <a:noFill/>
                <a:miter lim="800000"/>
                <a:headEnd/>
                <a:tailEnd/>
              </a:ln>
            </p:spPr>
            <p:txBody>
              <a:bodyPr/>
              <a:lstStyle/>
              <a:p>
                <a:r>
                  <a:rPr lang="en-US" sz="800" b="1"/>
                  <a:t>Sand Island Lighthouse</a:t>
                </a:r>
                <a:endParaRPr lang="en-US"/>
              </a:p>
            </p:txBody>
          </p:sp>
        </p:grpSp>
        <p:sp>
          <p:nvSpPr>
            <p:cNvPr id="8208" name="Text Box 16"/>
            <p:cNvSpPr txBox="1">
              <a:spLocks noChangeArrowheads="1"/>
            </p:cNvSpPr>
            <p:nvPr/>
          </p:nvSpPr>
          <p:spPr bwMode="auto">
            <a:xfrm>
              <a:off x="843" y="3315"/>
              <a:ext cx="405" cy="152"/>
            </a:xfrm>
            <a:prstGeom prst="rect">
              <a:avLst/>
            </a:prstGeom>
            <a:solidFill>
              <a:srgbClr val="FFFFFF"/>
            </a:solidFill>
            <a:ln w="9525">
              <a:noFill/>
              <a:miter lim="800000"/>
              <a:headEnd/>
              <a:tailEnd/>
            </a:ln>
          </p:spPr>
          <p:txBody>
            <a:bodyPr/>
            <a:lstStyle/>
            <a:p>
              <a:r>
                <a:rPr lang="en-US" sz="1000"/>
                <a:t>SIBUA</a:t>
              </a:r>
              <a:endParaRPr lang="en-US"/>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Mobile-North ODMDS Figure.jpg"/>
          <p:cNvPicPr>
            <a:picLocks noGrp="1" noChangeAspect="1"/>
          </p:cNvPicPr>
          <p:nvPr>
            <p:ph idx="1"/>
          </p:nvPr>
        </p:nvPicPr>
        <p:blipFill>
          <a:blip r:embed="rId2" cstate="print"/>
          <a:stretch>
            <a:fillRect/>
          </a:stretch>
        </p:blipFill>
        <p:spPr>
          <a:xfrm>
            <a:off x="76200" y="2209800"/>
            <a:ext cx="4572000" cy="4049674"/>
          </a:xfrm>
        </p:spPr>
      </p:pic>
      <p:pic>
        <p:nvPicPr>
          <p:cNvPr id="6" name="Picture 5" descr="Mobile-South ODMDS Figure.jpg"/>
          <p:cNvPicPr>
            <a:picLocks noChangeAspect="1"/>
          </p:cNvPicPr>
          <p:nvPr/>
        </p:nvPicPr>
        <p:blipFill>
          <a:blip r:embed="rId3" cstate="print"/>
          <a:stretch>
            <a:fillRect/>
          </a:stretch>
        </p:blipFill>
        <p:spPr>
          <a:xfrm>
            <a:off x="4236263" y="0"/>
            <a:ext cx="4907737" cy="378712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152400" y="152400"/>
            <a:ext cx="8991601" cy="6705600"/>
            <a:chOff x="914401" y="0"/>
            <a:chExt cx="8229600" cy="6515100"/>
          </a:xfrm>
        </p:grpSpPr>
        <p:pic>
          <p:nvPicPr>
            <p:cNvPr id="1027" name="Picture 3" descr="Mobile River Channel Project Map"/>
            <p:cNvPicPr>
              <a:picLocks noChangeAspect="1" noChangeArrowheads="1"/>
            </p:cNvPicPr>
            <p:nvPr/>
          </p:nvPicPr>
          <p:blipFill>
            <a:blip r:embed="rId2" cstate="print"/>
            <a:srcRect/>
            <a:stretch>
              <a:fillRect/>
            </a:stretch>
          </p:blipFill>
          <p:spPr bwMode="auto">
            <a:xfrm rot="5400000">
              <a:off x="1771651" y="-857250"/>
              <a:ext cx="6515100" cy="8229600"/>
            </a:xfrm>
            <a:prstGeom prst="rect">
              <a:avLst/>
            </a:prstGeom>
            <a:noFill/>
            <a:ln w="9525">
              <a:noFill/>
              <a:miter lim="800000"/>
              <a:headEnd/>
              <a:tailEnd/>
            </a:ln>
          </p:spPr>
        </p:pic>
        <p:grpSp>
          <p:nvGrpSpPr>
            <p:cNvPr id="3" name="Group 5"/>
            <p:cNvGrpSpPr>
              <a:grpSpLocks/>
            </p:cNvGrpSpPr>
            <p:nvPr/>
          </p:nvGrpSpPr>
          <p:grpSpPr bwMode="auto">
            <a:xfrm rot="5400000">
              <a:off x="5903983" y="2899658"/>
              <a:ext cx="1316216" cy="2227580"/>
              <a:chOff x="6459" y="3253"/>
              <a:chExt cx="1976" cy="3508"/>
            </a:xfrm>
          </p:grpSpPr>
          <p:sp>
            <p:nvSpPr>
              <p:cNvPr id="1030" name="Rectangle 6"/>
              <p:cNvSpPr>
                <a:spLocks noChangeArrowheads="1"/>
              </p:cNvSpPr>
              <p:nvPr/>
            </p:nvSpPr>
            <p:spPr bwMode="auto">
              <a:xfrm rot="9171649">
                <a:off x="6459" y="3253"/>
                <a:ext cx="671" cy="346"/>
              </a:xfrm>
              <a:prstGeom prst="rect">
                <a:avLst/>
              </a:prstGeom>
              <a:no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1" name="Text Box 7"/>
              <p:cNvSpPr txBox="1">
                <a:spLocks noChangeArrowheads="1"/>
              </p:cNvSpPr>
              <p:nvPr/>
            </p:nvSpPr>
            <p:spPr bwMode="auto">
              <a:xfrm rot="16200000">
                <a:off x="6485" y="4812"/>
                <a:ext cx="3221" cy="67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Arial" pitchFamily="34" charset="0"/>
                  </a:rPr>
                  <a:t>Approximate Location of </a:t>
                </a:r>
                <a:r>
                  <a:rPr kumimoji="0" lang="en-US" sz="1000" b="1" i="0" u="none" strike="noStrike" cap="none" normalizeH="0" baseline="0" dirty="0" err="1" smtClean="0">
                    <a:ln>
                      <a:noFill/>
                    </a:ln>
                    <a:solidFill>
                      <a:schemeClr val="tx1"/>
                    </a:solidFill>
                    <a:effectLst/>
                    <a:latin typeface="Arial" pitchFamily="34" charset="0"/>
                  </a:rPr>
                  <a:t>Garrows</a:t>
                </a:r>
                <a:r>
                  <a:rPr kumimoji="0" lang="en-US" sz="1000" b="1" i="0" u="none" strike="noStrike" cap="none" normalizeH="0" baseline="0" dirty="0" smtClean="0">
                    <a:ln>
                      <a:noFill/>
                    </a:ln>
                    <a:solidFill>
                      <a:schemeClr val="tx1"/>
                    </a:solidFill>
                    <a:effectLst/>
                    <a:latin typeface="Arial" pitchFamily="34" charset="0"/>
                  </a:rPr>
                  <a:t> Bend Disposal Area</a:t>
                </a:r>
                <a:endParaRPr kumimoji="0" lang="en-US" sz="1800" b="0" i="0" u="none" strike="noStrike" cap="none" normalizeH="0" baseline="0" dirty="0" smtClean="0">
                  <a:ln>
                    <a:noFill/>
                  </a:ln>
                  <a:solidFill>
                    <a:schemeClr val="tx1"/>
                  </a:solidFill>
                  <a:effectLst/>
                  <a:latin typeface="Arial" pitchFamily="34" charset="0"/>
                </a:endParaRPr>
              </a:p>
            </p:txBody>
          </p:sp>
          <p:sp>
            <p:nvSpPr>
              <p:cNvPr id="1032" name="Line 8"/>
              <p:cNvSpPr>
                <a:spLocks noChangeShapeType="1"/>
              </p:cNvSpPr>
              <p:nvPr/>
            </p:nvSpPr>
            <p:spPr bwMode="auto">
              <a:xfrm flipH="1" flipV="1">
                <a:off x="6908" y="3566"/>
                <a:ext cx="805" cy="1800"/>
              </a:xfrm>
              <a:prstGeom prst="line">
                <a:avLst/>
              </a:prstGeom>
              <a:noFill/>
              <a:ln w="1905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nvGrpSpPr>
            <p:cNvPr id="4" name="Group 9"/>
            <p:cNvGrpSpPr>
              <a:grpSpLocks/>
            </p:cNvGrpSpPr>
            <p:nvPr/>
          </p:nvGrpSpPr>
          <p:grpSpPr bwMode="auto">
            <a:xfrm rot="5400000">
              <a:off x="7123432" y="1207772"/>
              <a:ext cx="734695" cy="1637665"/>
              <a:chOff x="3513" y="2394"/>
              <a:chExt cx="1157" cy="2579"/>
            </a:xfrm>
          </p:grpSpPr>
          <p:sp>
            <p:nvSpPr>
              <p:cNvPr id="1034" name="Oval 10"/>
              <p:cNvSpPr>
                <a:spLocks noChangeArrowheads="1"/>
              </p:cNvSpPr>
              <p:nvPr/>
            </p:nvSpPr>
            <p:spPr bwMode="auto">
              <a:xfrm>
                <a:off x="4338" y="3986"/>
                <a:ext cx="332" cy="287"/>
              </a:xfrm>
              <a:prstGeom prst="ellipse">
                <a:avLst/>
              </a:prstGeom>
              <a:solidFill>
                <a:srgbClr val="FFC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5" name="Text Box 11"/>
              <p:cNvSpPr txBox="1">
                <a:spLocks noChangeArrowheads="1"/>
              </p:cNvSpPr>
              <p:nvPr/>
            </p:nvSpPr>
            <p:spPr bwMode="auto">
              <a:xfrm rot="16200000">
                <a:off x="2420" y="3487"/>
                <a:ext cx="2579" cy="39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1" i="0" u="none" strike="noStrike" cap="none" normalizeH="0" baseline="0" dirty="0" smtClean="0">
                    <a:ln>
                      <a:noFill/>
                    </a:ln>
                    <a:solidFill>
                      <a:schemeClr val="tx1"/>
                    </a:solidFill>
                    <a:effectLst/>
                    <a:latin typeface="Arial" pitchFamily="34" charset="0"/>
                  </a:rPr>
                  <a:t>Location of Turning Basin</a:t>
                </a:r>
                <a:endParaRPr kumimoji="0" lang="en-US" sz="1800" b="0" i="0" u="none" strike="noStrike" cap="none" normalizeH="0" baseline="0" dirty="0" smtClean="0">
                  <a:ln>
                    <a:noFill/>
                  </a:ln>
                  <a:solidFill>
                    <a:schemeClr val="tx1"/>
                  </a:solidFill>
                  <a:effectLst/>
                  <a:latin typeface="Arial" pitchFamily="34" charset="0"/>
                </a:endParaRPr>
              </a:p>
            </p:txBody>
          </p:sp>
          <p:sp>
            <p:nvSpPr>
              <p:cNvPr id="1036" name="Line 12"/>
              <p:cNvSpPr>
                <a:spLocks noChangeShapeType="1"/>
              </p:cNvSpPr>
              <p:nvPr/>
            </p:nvSpPr>
            <p:spPr bwMode="auto">
              <a:xfrm>
                <a:off x="3931" y="3936"/>
                <a:ext cx="457" cy="110"/>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grpSp>
      <p:grpSp>
        <p:nvGrpSpPr>
          <p:cNvPr id="5" name="Group 23"/>
          <p:cNvGrpSpPr/>
          <p:nvPr/>
        </p:nvGrpSpPr>
        <p:grpSpPr>
          <a:xfrm rot="5400000">
            <a:off x="-609602" y="2590800"/>
            <a:ext cx="4876801" cy="3657598"/>
            <a:chOff x="-76200" y="3200398"/>
            <a:chExt cx="4876801" cy="3657598"/>
          </a:xfrm>
        </p:grpSpPr>
        <p:pic>
          <p:nvPicPr>
            <p:cNvPr id="1040" name="Picture 16"/>
            <p:cNvPicPr>
              <a:picLocks noChangeAspect="1" noChangeArrowheads="1"/>
            </p:cNvPicPr>
            <p:nvPr/>
          </p:nvPicPr>
          <p:blipFill>
            <a:blip r:embed="rId3" cstate="print"/>
            <a:srcRect/>
            <a:stretch>
              <a:fillRect/>
            </a:stretch>
          </p:blipFill>
          <p:spPr bwMode="auto">
            <a:xfrm rot="16200000">
              <a:off x="533402" y="2590796"/>
              <a:ext cx="3657598" cy="4876801"/>
            </a:xfrm>
            <a:prstGeom prst="rect">
              <a:avLst/>
            </a:prstGeom>
            <a:noFill/>
            <a:ln w="9525">
              <a:noFill/>
              <a:miter lim="800000"/>
              <a:headEnd/>
              <a:tailEnd/>
            </a:ln>
          </p:spPr>
        </p:pic>
        <p:sp>
          <p:nvSpPr>
            <p:cNvPr id="1042" name="Text Box 18"/>
            <p:cNvSpPr txBox="1">
              <a:spLocks noChangeArrowheads="1"/>
            </p:cNvSpPr>
            <p:nvPr/>
          </p:nvSpPr>
          <p:spPr bwMode="auto">
            <a:xfrm rot="16200000">
              <a:off x="2729589" y="4453038"/>
              <a:ext cx="1351770" cy="25774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000" b="0" i="0" u="none" strike="noStrike" cap="none" normalizeH="0" baseline="0" dirty="0" smtClean="0">
                  <a:ln>
                    <a:noFill/>
                  </a:ln>
                  <a:solidFill>
                    <a:schemeClr val="tx1"/>
                  </a:solidFill>
                  <a:effectLst/>
                  <a:latin typeface="Arial" pitchFamily="34" charset="0"/>
                </a:rPr>
                <a:t>Turning Basin Area</a:t>
              </a:r>
              <a:endParaRPr kumimoji="0" lang="en-US" sz="1800" b="0" i="0" u="none" strike="noStrike" cap="none" normalizeH="0" baseline="0" dirty="0" smtClean="0">
                <a:ln>
                  <a:noFill/>
                </a:ln>
                <a:solidFill>
                  <a:schemeClr val="tx1"/>
                </a:solidFill>
                <a:effectLst/>
                <a:latin typeface="Arial" pitchFamily="34" charset="0"/>
              </a:endParaRPr>
            </a:p>
          </p:txBody>
        </p:sp>
      </p:grpSp>
      <p:sp>
        <p:nvSpPr>
          <p:cNvPr id="1043" name="Line 19"/>
          <p:cNvSpPr>
            <a:spLocks noChangeShapeType="1"/>
          </p:cNvSpPr>
          <p:nvPr/>
        </p:nvSpPr>
        <p:spPr bwMode="auto">
          <a:xfrm rot="16200000" flipV="1">
            <a:off x="1369084" y="4874284"/>
            <a:ext cx="381000" cy="538432"/>
          </a:xfrm>
          <a:prstGeom prst="line">
            <a:avLst/>
          </a:prstGeom>
          <a:noFill/>
          <a:ln w="6350">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6" name="Rectangle 15"/>
          <p:cNvSpPr/>
          <p:nvPr/>
        </p:nvSpPr>
        <p:spPr>
          <a:xfrm>
            <a:off x="2362200" y="4800600"/>
            <a:ext cx="1219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Harbor Turning Basin – New Work</a:t>
            </a:r>
            <a:endParaRPr lang="en-US" dirty="0"/>
          </a:p>
        </p:txBody>
      </p:sp>
      <p:pic>
        <p:nvPicPr>
          <p:cNvPr id="4" name="Content Placeholder 3" descr="Imported Photos 00012.jpg"/>
          <p:cNvPicPr>
            <a:picLocks noGrp="1" noChangeAspect="1"/>
          </p:cNvPicPr>
          <p:nvPr>
            <p:ph idx="1"/>
          </p:nvPr>
        </p:nvPicPr>
        <p:blipFill>
          <a:blip r:embed="rId2" cstate="print"/>
          <a:stretch>
            <a:fillRect/>
          </a:stretch>
        </p:blipFill>
        <p:spPr>
          <a:xfrm>
            <a:off x="4572000" y="1600200"/>
            <a:ext cx="3962400" cy="3962400"/>
          </a:xfrm>
        </p:spPr>
      </p:pic>
      <p:pic>
        <p:nvPicPr>
          <p:cNvPr id="5" name="Picture 4" descr="Imported Photos 00022.jpg"/>
          <p:cNvPicPr>
            <a:picLocks noChangeAspect="1"/>
          </p:cNvPicPr>
          <p:nvPr/>
        </p:nvPicPr>
        <p:blipFill>
          <a:blip r:embed="rId3" cstate="print"/>
          <a:stretch>
            <a:fillRect/>
          </a:stretch>
        </p:blipFill>
        <p:spPr>
          <a:xfrm>
            <a:off x="228600" y="1600200"/>
            <a:ext cx="3962400" cy="39624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221186" name="Object 2"/>
          <p:cNvGraphicFramePr>
            <a:graphicFrameLocks noChangeAspect="1"/>
          </p:cNvGraphicFramePr>
          <p:nvPr/>
        </p:nvGraphicFramePr>
        <p:xfrm>
          <a:off x="2057400" y="304800"/>
          <a:ext cx="5638800" cy="5892800"/>
        </p:xfrm>
        <a:graphic>
          <a:graphicData uri="http://schemas.openxmlformats.org/presentationml/2006/ole">
            <p:oleObj spid="_x0000_s221186" name="Acrobat Document" r:id="rId3" imgW="16348680" imgH="24883200" progId="AcroExch.Document.7">
              <p:embed/>
            </p:oleObj>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220162" name="Object 2"/>
          <p:cNvGraphicFramePr>
            <a:graphicFrameLocks noChangeAspect="1"/>
          </p:cNvGraphicFramePr>
          <p:nvPr/>
        </p:nvGraphicFramePr>
        <p:xfrm>
          <a:off x="1" y="0"/>
          <a:ext cx="9144000" cy="6858000"/>
        </p:xfrm>
        <a:graphic>
          <a:graphicData uri="http://schemas.openxmlformats.org/presentationml/2006/ole">
            <p:oleObj spid="_x0000_s220162" name="Acrobat Document" r:id="rId3" imgW="24883200" imgH="16338960" progId="AcroExch.Document.7">
              <p:embed/>
            </p:oleObj>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914400"/>
          </a:xfrm>
          <a:effectLst>
            <a:outerShdw dist="17961" dir="2700000" algn="ctr" rotWithShape="0">
              <a:schemeClr val="tx1"/>
            </a:outerShdw>
          </a:effectLst>
        </p:spPr>
        <p:txBody>
          <a:bodyPr/>
          <a:lstStyle/>
          <a:p>
            <a:r>
              <a:rPr lang="en-US" sz="2800" dirty="0">
                <a:solidFill>
                  <a:schemeClr val="tx1"/>
                </a:solidFill>
              </a:rPr>
              <a:t>ESA Section 7 &amp; MSFCMA</a:t>
            </a:r>
          </a:p>
        </p:txBody>
      </p:sp>
      <p:pic>
        <p:nvPicPr>
          <p:cNvPr id="11268" name="Picture 4" descr="gulf_sturgeon"/>
          <p:cNvPicPr>
            <a:picLocks noChangeAspect="1" noChangeArrowheads="1"/>
          </p:cNvPicPr>
          <p:nvPr/>
        </p:nvPicPr>
        <p:blipFill>
          <a:blip r:embed="rId2" cstate="print"/>
          <a:srcRect/>
          <a:stretch>
            <a:fillRect/>
          </a:stretch>
        </p:blipFill>
        <p:spPr bwMode="auto">
          <a:xfrm>
            <a:off x="4724400" y="1371600"/>
            <a:ext cx="2209800" cy="765175"/>
          </a:xfrm>
          <a:prstGeom prst="rect">
            <a:avLst/>
          </a:prstGeom>
          <a:noFill/>
          <a:ln w="19050">
            <a:solidFill>
              <a:srgbClr val="FF3300"/>
            </a:solidFill>
            <a:miter lim="800000"/>
            <a:headEnd/>
            <a:tailEnd/>
          </a:ln>
        </p:spPr>
      </p:pic>
      <p:pic>
        <p:nvPicPr>
          <p:cNvPr id="11269" name="Picture 5" descr="loggerhead4"/>
          <p:cNvPicPr>
            <a:picLocks noChangeAspect="1" noChangeArrowheads="1"/>
          </p:cNvPicPr>
          <p:nvPr/>
        </p:nvPicPr>
        <p:blipFill>
          <a:blip r:embed="rId3" cstate="print"/>
          <a:srcRect/>
          <a:stretch>
            <a:fillRect/>
          </a:stretch>
        </p:blipFill>
        <p:spPr bwMode="auto">
          <a:xfrm>
            <a:off x="5105400" y="4267200"/>
            <a:ext cx="2286000" cy="1714500"/>
          </a:xfrm>
          <a:prstGeom prst="rect">
            <a:avLst/>
          </a:prstGeom>
          <a:noFill/>
          <a:ln w="19050">
            <a:solidFill>
              <a:srgbClr val="FF3300"/>
            </a:solidFill>
            <a:miter lim="800000"/>
            <a:headEnd/>
            <a:tailEnd/>
          </a:ln>
        </p:spPr>
      </p:pic>
      <p:pic>
        <p:nvPicPr>
          <p:cNvPr id="11270" name="Picture 6" descr="manatee-2"/>
          <p:cNvPicPr>
            <a:picLocks noChangeAspect="1" noChangeArrowheads="1"/>
          </p:cNvPicPr>
          <p:nvPr/>
        </p:nvPicPr>
        <p:blipFill>
          <a:blip r:embed="rId4" cstate="print"/>
          <a:srcRect/>
          <a:stretch>
            <a:fillRect/>
          </a:stretch>
        </p:blipFill>
        <p:spPr bwMode="auto">
          <a:xfrm>
            <a:off x="6172200" y="1905000"/>
            <a:ext cx="1981200" cy="2400300"/>
          </a:xfrm>
          <a:prstGeom prst="rect">
            <a:avLst/>
          </a:prstGeom>
          <a:noFill/>
          <a:ln w="19050">
            <a:solidFill>
              <a:srgbClr val="FF3300"/>
            </a:solidFill>
            <a:miter lim="800000"/>
            <a:headEnd/>
            <a:tailEnd/>
          </a:ln>
        </p:spPr>
      </p:pic>
      <p:pic>
        <p:nvPicPr>
          <p:cNvPr id="11271" name="Picture 7" descr="summer flounder"/>
          <p:cNvPicPr>
            <a:picLocks noChangeAspect="1" noChangeArrowheads="1"/>
          </p:cNvPicPr>
          <p:nvPr/>
        </p:nvPicPr>
        <p:blipFill>
          <a:blip r:embed="rId5" cstate="print"/>
          <a:srcRect/>
          <a:stretch>
            <a:fillRect/>
          </a:stretch>
        </p:blipFill>
        <p:spPr bwMode="auto">
          <a:xfrm>
            <a:off x="2667000" y="4343400"/>
            <a:ext cx="2286000" cy="1590675"/>
          </a:xfrm>
          <a:prstGeom prst="rect">
            <a:avLst/>
          </a:prstGeom>
          <a:noFill/>
          <a:ln w="19050">
            <a:solidFill>
              <a:srgbClr val="FF3300"/>
            </a:solidFill>
            <a:miter lim="800000"/>
            <a:headEnd/>
            <a:tailEnd/>
          </a:ln>
        </p:spPr>
      </p:pic>
      <p:pic>
        <p:nvPicPr>
          <p:cNvPr id="11272" name="Picture 8" descr="Fish"/>
          <p:cNvPicPr>
            <a:picLocks noChangeAspect="1" noChangeArrowheads="1"/>
          </p:cNvPicPr>
          <p:nvPr/>
        </p:nvPicPr>
        <p:blipFill>
          <a:blip r:embed="rId6" cstate="print"/>
          <a:srcRect/>
          <a:stretch>
            <a:fillRect/>
          </a:stretch>
        </p:blipFill>
        <p:spPr bwMode="auto">
          <a:xfrm>
            <a:off x="762000" y="4191000"/>
            <a:ext cx="1600200" cy="1133475"/>
          </a:xfrm>
          <a:prstGeom prst="rect">
            <a:avLst/>
          </a:prstGeom>
          <a:noFill/>
          <a:ln w="19050">
            <a:solidFill>
              <a:srgbClr val="FF3300"/>
            </a:solidFill>
            <a:miter lim="800000"/>
            <a:headEnd/>
            <a:tailEnd/>
          </a:ln>
        </p:spPr>
      </p:pic>
      <p:sp>
        <p:nvSpPr>
          <p:cNvPr id="9" name="Content Placeholder 8"/>
          <p:cNvSpPr>
            <a:spLocks noGrp="1"/>
          </p:cNvSpPr>
          <p:nvPr>
            <p:ph idx="1"/>
          </p:nvPr>
        </p:nvSpPr>
        <p:spPr/>
        <p:txBody>
          <a:bodyPr/>
          <a:lstStyle/>
          <a:p>
            <a:r>
              <a:rPr lang="en-US" sz="2400" dirty="0" smtClean="0"/>
              <a:t>Gulf sturgeon</a:t>
            </a:r>
          </a:p>
          <a:p>
            <a:r>
              <a:rPr lang="en-US" sz="2400" dirty="0" smtClean="0"/>
              <a:t>Manatee</a:t>
            </a:r>
          </a:p>
          <a:p>
            <a:r>
              <a:rPr lang="en-US" sz="2400" dirty="0" smtClean="0"/>
              <a:t>Sea Turtles </a:t>
            </a:r>
          </a:p>
          <a:p>
            <a:r>
              <a:rPr lang="en-US" sz="2400" dirty="0" smtClean="0"/>
              <a:t>Essential Fish Habitat</a:t>
            </a:r>
          </a:p>
          <a:p>
            <a:r>
              <a:rPr lang="en-US" sz="2400" dirty="0" smtClean="0"/>
              <a:t>Alabama red-bellied turtles</a:t>
            </a:r>
            <a:endParaRPr lang="en-US" sz="2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762000" y="152400"/>
            <a:ext cx="7650162" cy="1143000"/>
          </a:xfrm>
        </p:spPr>
        <p:txBody>
          <a:bodyPr/>
          <a:lstStyle/>
          <a:p>
            <a:r>
              <a:rPr lang="en-US" sz="2800" dirty="0"/>
              <a:t>Gulfport Harbor Navigation Channel</a:t>
            </a:r>
            <a:br>
              <a:rPr lang="en-US" sz="2800" dirty="0"/>
            </a:br>
            <a:r>
              <a:rPr lang="en-US" sz="2800" dirty="0"/>
              <a:t>Proposed Improvements</a:t>
            </a:r>
          </a:p>
        </p:txBody>
      </p:sp>
      <p:graphicFrame>
        <p:nvGraphicFramePr>
          <p:cNvPr id="64541" name="Group 29"/>
          <p:cNvGraphicFramePr>
            <a:graphicFrameLocks noGrp="1"/>
          </p:cNvGraphicFramePr>
          <p:nvPr>
            <p:ph type="tbl" idx="1"/>
          </p:nvPr>
        </p:nvGraphicFramePr>
        <p:xfrm>
          <a:off x="228600" y="1600200"/>
          <a:ext cx="4952999" cy="3581399"/>
        </p:xfrm>
        <a:graphic>
          <a:graphicData uri="http://schemas.openxmlformats.org/drawingml/2006/table">
            <a:tbl>
              <a:tblPr/>
              <a:tblGrid>
                <a:gridCol w="1160859"/>
                <a:gridCol w="1315640"/>
                <a:gridCol w="1315640"/>
                <a:gridCol w="1160860"/>
              </a:tblGrid>
              <a:tr h="762802">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dirty="0" smtClean="0">
                          <a:ln>
                            <a:noFill/>
                          </a:ln>
                          <a:solidFill>
                            <a:schemeClr val="tx1"/>
                          </a:solidFill>
                          <a:effectLst/>
                          <a:latin typeface="+mj-lt"/>
                        </a:rPr>
                        <a:t>Channel Segment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dirty="0" smtClean="0">
                          <a:ln>
                            <a:noFill/>
                          </a:ln>
                          <a:solidFill>
                            <a:schemeClr val="tx1"/>
                          </a:solidFill>
                          <a:effectLst/>
                          <a:latin typeface="+mj-lt"/>
                        </a:rPr>
                        <a:t>Authorized Dimension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dirty="0" smtClean="0">
                          <a:ln>
                            <a:noFill/>
                          </a:ln>
                          <a:solidFill>
                            <a:schemeClr val="tx1"/>
                          </a:solidFill>
                          <a:effectLst/>
                          <a:latin typeface="+mj-lt"/>
                        </a:rPr>
                        <a:t>Existing Dimension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dirty="0" smtClean="0">
                          <a:ln>
                            <a:noFill/>
                          </a:ln>
                          <a:solidFill>
                            <a:schemeClr val="tx1"/>
                          </a:solidFill>
                          <a:effectLst/>
                          <a:latin typeface="+mj-lt"/>
                        </a:rPr>
                        <a:t>Proposed Action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3044">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dirty="0" smtClean="0">
                          <a:ln>
                            <a:noFill/>
                          </a:ln>
                          <a:solidFill>
                            <a:schemeClr val="tx1"/>
                          </a:solidFill>
                          <a:effectLst/>
                          <a:latin typeface="+mj-lt"/>
                        </a:rPr>
                        <a:t>Bar Channel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dirty="0" smtClean="0">
                          <a:ln>
                            <a:noFill/>
                          </a:ln>
                          <a:solidFill>
                            <a:schemeClr val="tx1"/>
                          </a:solidFill>
                          <a:effectLst/>
                          <a:latin typeface="+mj-lt"/>
                        </a:rPr>
                        <a:t>Width – 400’</a:t>
                      </a:r>
                    </a:p>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dirty="0" smtClean="0">
                          <a:ln>
                            <a:noFill/>
                          </a:ln>
                          <a:solidFill>
                            <a:schemeClr val="tx1"/>
                          </a:solidFill>
                          <a:effectLst/>
                          <a:latin typeface="+mj-lt"/>
                        </a:rPr>
                        <a:t>Depth – 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dirty="0" smtClean="0">
                          <a:ln>
                            <a:noFill/>
                          </a:ln>
                          <a:solidFill>
                            <a:schemeClr val="tx1"/>
                          </a:solidFill>
                          <a:effectLst/>
                          <a:latin typeface="+mj-lt"/>
                        </a:rPr>
                        <a:t>Width – 300’</a:t>
                      </a:r>
                    </a:p>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dirty="0" smtClean="0">
                          <a:ln>
                            <a:noFill/>
                          </a:ln>
                          <a:solidFill>
                            <a:schemeClr val="tx1"/>
                          </a:solidFill>
                          <a:effectLst/>
                          <a:latin typeface="+mj-lt"/>
                        </a:rPr>
                        <a:t>Depth – 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smtClean="0">
                          <a:ln>
                            <a:noFill/>
                          </a:ln>
                          <a:solidFill>
                            <a:schemeClr val="tx1"/>
                          </a:solidFill>
                          <a:effectLst/>
                          <a:latin typeface="+mj-lt"/>
                        </a:rPr>
                        <a:t>Width – 400’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45553">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dirty="0" smtClean="0">
                          <a:ln>
                            <a:noFill/>
                          </a:ln>
                          <a:solidFill>
                            <a:schemeClr val="tx1"/>
                          </a:solidFill>
                          <a:effectLst/>
                          <a:latin typeface="+mj-lt"/>
                        </a:rPr>
                        <a:t>Sound Channel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smtClean="0">
                          <a:ln>
                            <a:noFill/>
                          </a:ln>
                          <a:solidFill>
                            <a:schemeClr val="tx1"/>
                          </a:solidFill>
                          <a:effectLst/>
                          <a:latin typeface="+mj-lt"/>
                        </a:rPr>
                        <a:t>Width – 300’</a:t>
                      </a:r>
                    </a:p>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smtClean="0">
                          <a:ln>
                            <a:noFill/>
                          </a:ln>
                          <a:solidFill>
                            <a:schemeClr val="tx1"/>
                          </a:solidFill>
                          <a:effectLst/>
                          <a:latin typeface="+mj-lt"/>
                        </a:rPr>
                        <a:t>Depth – 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dirty="0" smtClean="0">
                          <a:ln>
                            <a:noFill/>
                          </a:ln>
                          <a:solidFill>
                            <a:schemeClr val="tx1"/>
                          </a:solidFill>
                          <a:effectLst/>
                          <a:latin typeface="+mj-lt"/>
                        </a:rPr>
                        <a:t>Width – 220’</a:t>
                      </a:r>
                    </a:p>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dirty="0" smtClean="0">
                          <a:ln>
                            <a:noFill/>
                          </a:ln>
                          <a:solidFill>
                            <a:schemeClr val="tx1"/>
                          </a:solidFill>
                          <a:effectLst/>
                          <a:latin typeface="+mj-lt"/>
                        </a:rPr>
                        <a:t>Depth – 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0000"/>
                        </a:buClr>
                        <a:buSzPct val="75000"/>
                        <a:buFont typeface="Webdings" pitchFamily="18" charset="2"/>
                        <a:buNone/>
                        <a:tabLst/>
                      </a:pPr>
                      <a:r>
                        <a:rPr kumimoji="0" lang="en-US" sz="1800" b="0" i="0" u="none" strike="noStrike" cap="none" normalizeH="0" baseline="0" dirty="0" smtClean="0">
                          <a:ln>
                            <a:noFill/>
                          </a:ln>
                          <a:solidFill>
                            <a:schemeClr val="tx1"/>
                          </a:solidFill>
                          <a:effectLst/>
                          <a:latin typeface="+mj-lt"/>
                        </a:rPr>
                        <a:t>Width – 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 name="Picture 7"/>
          <p:cNvPicPr>
            <a:picLocks noChangeAspect="1" noChangeArrowheads="1"/>
          </p:cNvPicPr>
          <p:nvPr/>
        </p:nvPicPr>
        <p:blipFill>
          <a:blip r:embed="rId2" cstate="print"/>
          <a:srcRect/>
          <a:stretch>
            <a:fillRect/>
          </a:stretch>
        </p:blipFill>
        <p:spPr bwMode="auto">
          <a:xfrm>
            <a:off x="5334000" y="1143000"/>
            <a:ext cx="3361297" cy="45720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3600"/>
              <a:t>Pre-dredging Characterization Studies</a:t>
            </a:r>
          </a:p>
        </p:txBody>
      </p:sp>
      <p:sp>
        <p:nvSpPr>
          <p:cNvPr id="66563" name="Rectangle 3"/>
          <p:cNvSpPr>
            <a:spLocks noGrp="1" noChangeArrowheads="1"/>
          </p:cNvSpPr>
          <p:nvPr>
            <p:ph type="body" idx="1"/>
          </p:nvPr>
        </p:nvSpPr>
        <p:spPr/>
        <p:txBody>
          <a:bodyPr/>
          <a:lstStyle/>
          <a:p>
            <a:r>
              <a:rPr lang="en-US" sz="2800" dirty="0"/>
              <a:t>Characterization studies were performed 2005</a:t>
            </a:r>
          </a:p>
          <a:p>
            <a:r>
              <a:rPr lang="en-US" sz="2800" dirty="0"/>
              <a:t>Guidance and procedures defining requirements include:</a:t>
            </a:r>
          </a:p>
          <a:p>
            <a:pPr lvl="1"/>
            <a:r>
              <a:rPr lang="en-US" sz="2400" dirty="0"/>
              <a:t>Inland testing manual</a:t>
            </a:r>
          </a:p>
          <a:p>
            <a:pPr lvl="1"/>
            <a:r>
              <a:rPr lang="en-US" sz="2400" dirty="0"/>
              <a:t>Ocean testing manual</a:t>
            </a:r>
          </a:p>
          <a:p>
            <a:pPr lvl="1"/>
            <a:r>
              <a:rPr lang="en-US" sz="2400" dirty="0"/>
              <a:t>QA/QC guidance for dredged material evaluations</a:t>
            </a:r>
          </a:p>
          <a:p>
            <a:pPr lvl="1"/>
            <a:r>
              <a:rPr lang="en-US" sz="2400" dirty="0"/>
              <a:t>Methods for Collection, Storage, and Manipulation of Sediment for Chemical and Toxicological Analyses</a:t>
            </a:r>
          </a:p>
          <a:p>
            <a:pPr>
              <a:buFont typeface="Webdings" pitchFamily="18" charset="2"/>
              <a:buNone/>
            </a:pPr>
            <a:endParaRPr lang="en-US" sz="2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3400" y="914400"/>
            <a:ext cx="8229600" cy="1828800"/>
          </a:xfrm>
        </p:spPr>
        <p:txBody>
          <a:bodyPr anchor="t"/>
          <a:lstStyle/>
          <a:p>
            <a:pPr eaLnBrk="1" hangingPunct="1"/>
            <a:r>
              <a:rPr lang="en-US" sz="2200" b="1" dirty="0" smtClean="0">
                <a:solidFill>
                  <a:schemeClr val="tx1"/>
                </a:solidFill>
              </a:rPr>
              <a:t>National Environmental Policy Act</a:t>
            </a:r>
            <a:br>
              <a:rPr lang="en-US" sz="2200" b="1" dirty="0" smtClean="0">
                <a:solidFill>
                  <a:schemeClr val="tx1"/>
                </a:solidFill>
              </a:rPr>
            </a:br>
            <a:r>
              <a:rPr lang="en-US" sz="2200" b="1" dirty="0" smtClean="0">
                <a:solidFill>
                  <a:schemeClr val="tx1"/>
                </a:solidFill>
              </a:rPr>
              <a:t>(Overarching Concept)</a:t>
            </a:r>
          </a:p>
        </p:txBody>
      </p:sp>
      <p:sp>
        <p:nvSpPr>
          <p:cNvPr id="17411" name="Freeform 3"/>
          <p:cNvSpPr>
            <a:spLocks/>
          </p:cNvSpPr>
          <p:nvPr/>
        </p:nvSpPr>
        <p:spPr bwMode="auto">
          <a:xfrm>
            <a:off x="533400" y="2057400"/>
            <a:ext cx="8478838" cy="1574800"/>
          </a:xfrm>
          <a:custGeom>
            <a:avLst/>
            <a:gdLst>
              <a:gd name="T0" fmla="*/ 2147483647 w 5232"/>
              <a:gd name="T1" fmla="*/ 2147483647 h 1011"/>
              <a:gd name="T2" fmla="*/ 2147483647 w 5232"/>
              <a:gd name="T3" fmla="*/ 2147483647 h 1011"/>
              <a:gd name="T4" fmla="*/ 2147483647 w 5232"/>
              <a:gd name="T5" fmla="*/ 2147483647 h 1011"/>
              <a:gd name="T6" fmla="*/ 2147483647 w 5232"/>
              <a:gd name="T7" fmla="*/ 2147483647 h 1011"/>
              <a:gd name="T8" fmla="*/ 2147483647 w 5232"/>
              <a:gd name="T9" fmla="*/ 2147483647 h 1011"/>
              <a:gd name="T10" fmla="*/ 2147483647 w 5232"/>
              <a:gd name="T11" fmla="*/ 2147483647 h 1011"/>
              <a:gd name="T12" fmla="*/ 2147483647 w 5232"/>
              <a:gd name="T13" fmla="*/ 2147483647 h 1011"/>
              <a:gd name="T14" fmla="*/ 2147483647 w 5232"/>
              <a:gd name="T15" fmla="*/ 2147483647 h 1011"/>
              <a:gd name="T16" fmla="*/ 2147483647 w 5232"/>
              <a:gd name="T17" fmla="*/ 2147483647 h 1011"/>
              <a:gd name="T18" fmla="*/ 2147483647 w 5232"/>
              <a:gd name="T19" fmla="*/ 2147483647 h 1011"/>
              <a:gd name="T20" fmla="*/ 2147483647 w 5232"/>
              <a:gd name="T21" fmla="*/ 2147483647 h 1011"/>
              <a:gd name="T22" fmla="*/ 2147483647 w 5232"/>
              <a:gd name="T23" fmla="*/ 2147483647 h 1011"/>
              <a:gd name="T24" fmla="*/ 2147483647 w 5232"/>
              <a:gd name="T25" fmla="*/ 2147483647 h 1011"/>
              <a:gd name="T26" fmla="*/ 2147483647 w 5232"/>
              <a:gd name="T27" fmla="*/ 2147483647 h 1011"/>
              <a:gd name="T28" fmla="*/ 2147483647 w 5232"/>
              <a:gd name="T29" fmla="*/ 2147483647 h 1011"/>
              <a:gd name="T30" fmla="*/ 2147483647 w 5232"/>
              <a:gd name="T31" fmla="*/ 2147483647 h 1011"/>
              <a:gd name="T32" fmla="*/ 2147483647 w 5232"/>
              <a:gd name="T33" fmla="*/ 2147483647 h 1011"/>
              <a:gd name="T34" fmla="*/ 2147483647 w 5232"/>
              <a:gd name="T35" fmla="*/ 2147483647 h 1011"/>
              <a:gd name="T36" fmla="*/ 2147483647 w 5232"/>
              <a:gd name="T37" fmla="*/ 2147483647 h 1011"/>
              <a:gd name="T38" fmla="*/ 2147483647 w 5232"/>
              <a:gd name="T39" fmla="*/ 2147483647 h 1011"/>
              <a:gd name="T40" fmla="*/ 2147483647 w 5232"/>
              <a:gd name="T41" fmla="*/ 2147483647 h 1011"/>
              <a:gd name="T42" fmla="*/ 2147483647 w 5232"/>
              <a:gd name="T43" fmla="*/ 2147483647 h 1011"/>
              <a:gd name="T44" fmla="*/ 2147483647 w 5232"/>
              <a:gd name="T45" fmla="*/ 2147483647 h 1011"/>
              <a:gd name="T46" fmla="*/ 2147483647 w 5232"/>
              <a:gd name="T47" fmla="*/ 2147483647 h 1011"/>
              <a:gd name="T48" fmla="*/ 2147483647 w 5232"/>
              <a:gd name="T49" fmla="*/ 2147483647 h 1011"/>
              <a:gd name="T50" fmla="*/ 2147483647 w 5232"/>
              <a:gd name="T51" fmla="*/ 0 h 1011"/>
              <a:gd name="T52" fmla="*/ 2147483647 w 5232"/>
              <a:gd name="T53" fmla="*/ 2147483647 h 1011"/>
              <a:gd name="T54" fmla="*/ 2147483647 w 5232"/>
              <a:gd name="T55" fmla="*/ 2147483647 h 1011"/>
              <a:gd name="T56" fmla="*/ 2147483647 w 5232"/>
              <a:gd name="T57" fmla="*/ 2147483647 h 1011"/>
              <a:gd name="T58" fmla="*/ 2147483647 w 5232"/>
              <a:gd name="T59" fmla="*/ 2147483647 h 1011"/>
              <a:gd name="T60" fmla="*/ 2147483647 w 5232"/>
              <a:gd name="T61" fmla="*/ 2147483647 h 1011"/>
              <a:gd name="T62" fmla="*/ 2147483647 w 5232"/>
              <a:gd name="T63" fmla="*/ 2147483647 h 1011"/>
              <a:gd name="T64" fmla="*/ 2147483647 w 5232"/>
              <a:gd name="T65" fmla="*/ 2147483647 h 1011"/>
              <a:gd name="T66" fmla="*/ 2147483647 w 5232"/>
              <a:gd name="T67" fmla="*/ 2147483647 h 1011"/>
              <a:gd name="T68" fmla="*/ 2147483647 w 5232"/>
              <a:gd name="T69" fmla="*/ 2147483647 h 1011"/>
              <a:gd name="T70" fmla="*/ 2147483647 w 5232"/>
              <a:gd name="T71" fmla="*/ 2147483647 h 1011"/>
              <a:gd name="T72" fmla="*/ 2147483647 w 5232"/>
              <a:gd name="T73" fmla="*/ 2147483647 h 1011"/>
              <a:gd name="T74" fmla="*/ 2147483647 w 5232"/>
              <a:gd name="T75" fmla="*/ 2147483647 h 1011"/>
              <a:gd name="T76" fmla="*/ 2147483647 w 5232"/>
              <a:gd name="T77" fmla="*/ 2147483647 h 1011"/>
              <a:gd name="T78" fmla="*/ 2147483647 w 5232"/>
              <a:gd name="T79" fmla="*/ 2147483647 h 1011"/>
              <a:gd name="T80" fmla="*/ 2147483647 w 5232"/>
              <a:gd name="T81" fmla="*/ 2147483647 h 1011"/>
              <a:gd name="T82" fmla="*/ 2147483647 w 5232"/>
              <a:gd name="T83" fmla="*/ 2147483647 h 1011"/>
              <a:gd name="T84" fmla="*/ 2147483647 w 5232"/>
              <a:gd name="T85" fmla="*/ 2147483647 h 1011"/>
              <a:gd name="T86" fmla="*/ 2147483647 w 5232"/>
              <a:gd name="T87" fmla="*/ 2147483647 h 1011"/>
              <a:gd name="T88" fmla="*/ 2147483647 w 5232"/>
              <a:gd name="T89" fmla="*/ 2147483647 h 1011"/>
              <a:gd name="T90" fmla="*/ 2147483647 w 5232"/>
              <a:gd name="T91" fmla="*/ 2147483647 h 1011"/>
              <a:gd name="T92" fmla="*/ 2147483647 w 5232"/>
              <a:gd name="T93" fmla="*/ 2147483647 h 1011"/>
              <a:gd name="T94" fmla="*/ 2147483647 w 5232"/>
              <a:gd name="T95" fmla="*/ 2147483647 h 1011"/>
              <a:gd name="T96" fmla="*/ 2147483647 w 5232"/>
              <a:gd name="T97" fmla="*/ 2147483647 h 1011"/>
              <a:gd name="T98" fmla="*/ 2147483647 w 5232"/>
              <a:gd name="T99" fmla="*/ 2147483647 h 1011"/>
              <a:gd name="T100" fmla="*/ 2147483647 w 5232"/>
              <a:gd name="T101" fmla="*/ 2147483647 h 1011"/>
              <a:gd name="T102" fmla="*/ 2147483647 w 5232"/>
              <a:gd name="T103" fmla="*/ 2147483647 h 1011"/>
              <a:gd name="T104" fmla="*/ 2147483647 w 5232"/>
              <a:gd name="T105" fmla="*/ 2147483647 h 1011"/>
              <a:gd name="T106" fmla="*/ 2147483647 w 5232"/>
              <a:gd name="T107" fmla="*/ 2147483647 h 1011"/>
              <a:gd name="T108" fmla="*/ 2147483647 w 5232"/>
              <a:gd name="T109" fmla="*/ 2147483647 h 1011"/>
              <a:gd name="T110" fmla="*/ 2147483647 w 5232"/>
              <a:gd name="T111" fmla="*/ 2147483647 h 1011"/>
              <a:gd name="T112" fmla="*/ 2147483647 w 5232"/>
              <a:gd name="T113" fmla="*/ 2147483647 h 1011"/>
              <a:gd name="T114" fmla="*/ 2147483647 w 5232"/>
              <a:gd name="T115" fmla="*/ 2147483647 h 1011"/>
              <a:gd name="T116" fmla="*/ 2147483647 w 5232"/>
              <a:gd name="T117" fmla="*/ 2147483647 h 101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232"/>
              <a:gd name="T178" fmla="*/ 0 h 1011"/>
              <a:gd name="T179" fmla="*/ 5232 w 5232"/>
              <a:gd name="T180" fmla="*/ 1011 h 101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232" h="1011">
                <a:moveTo>
                  <a:pt x="2445" y="48"/>
                </a:moveTo>
                <a:lnTo>
                  <a:pt x="2251" y="56"/>
                </a:lnTo>
                <a:lnTo>
                  <a:pt x="2057" y="69"/>
                </a:lnTo>
                <a:lnTo>
                  <a:pt x="1858" y="90"/>
                </a:lnTo>
                <a:lnTo>
                  <a:pt x="1659" y="117"/>
                </a:lnTo>
                <a:lnTo>
                  <a:pt x="1465" y="149"/>
                </a:lnTo>
                <a:lnTo>
                  <a:pt x="1271" y="186"/>
                </a:lnTo>
                <a:lnTo>
                  <a:pt x="1089" y="231"/>
                </a:lnTo>
                <a:lnTo>
                  <a:pt x="912" y="282"/>
                </a:lnTo>
                <a:lnTo>
                  <a:pt x="747" y="338"/>
                </a:lnTo>
                <a:lnTo>
                  <a:pt x="598" y="402"/>
                </a:lnTo>
                <a:lnTo>
                  <a:pt x="462" y="471"/>
                </a:lnTo>
                <a:lnTo>
                  <a:pt x="342" y="548"/>
                </a:lnTo>
                <a:lnTo>
                  <a:pt x="239" y="630"/>
                </a:lnTo>
                <a:lnTo>
                  <a:pt x="165" y="721"/>
                </a:lnTo>
                <a:lnTo>
                  <a:pt x="114" y="817"/>
                </a:lnTo>
                <a:lnTo>
                  <a:pt x="85" y="920"/>
                </a:lnTo>
                <a:lnTo>
                  <a:pt x="108" y="912"/>
                </a:lnTo>
                <a:lnTo>
                  <a:pt x="142" y="902"/>
                </a:lnTo>
                <a:lnTo>
                  <a:pt x="171" y="894"/>
                </a:lnTo>
                <a:lnTo>
                  <a:pt x="211" y="886"/>
                </a:lnTo>
                <a:lnTo>
                  <a:pt x="245" y="881"/>
                </a:lnTo>
                <a:lnTo>
                  <a:pt x="285" y="875"/>
                </a:lnTo>
                <a:lnTo>
                  <a:pt x="325" y="870"/>
                </a:lnTo>
                <a:lnTo>
                  <a:pt x="365" y="870"/>
                </a:lnTo>
                <a:lnTo>
                  <a:pt x="416" y="873"/>
                </a:lnTo>
                <a:lnTo>
                  <a:pt x="467" y="878"/>
                </a:lnTo>
                <a:lnTo>
                  <a:pt x="513" y="886"/>
                </a:lnTo>
                <a:lnTo>
                  <a:pt x="559" y="894"/>
                </a:lnTo>
                <a:lnTo>
                  <a:pt x="598" y="904"/>
                </a:lnTo>
                <a:lnTo>
                  <a:pt x="633" y="915"/>
                </a:lnTo>
                <a:lnTo>
                  <a:pt x="667" y="926"/>
                </a:lnTo>
                <a:lnTo>
                  <a:pt x="690" y="934"/>
                </a:lnTo>
                <a:lnTo>
                  <a:pt x="712" y="926"/>
                </a:lnTo>
                <a:lnTo>
                  <a:pt x="741" y="915"/>
                </a:lnTo>
                <a:lnTo>
                  <a:pt x="775" y="904"/>
                </a:lnTo>
                <a:lnTo>
                  <a:pt x="815" y="894"/>
                </a:lnTo>
                <a:lnTo>
                  <a:pt x="861" y="886"/>
                </a:lnTo>
                <a:lnTo>
                  <a:pt x="906" y="878"/>
                </a:lnTo>
                <a:lnTo>
                  <a:pt x="957" y="873"/>
                </a:lnTo>
                <a:lnTo>
                  <a:pt x="1009" y="870"/>
                </a:lnTo>
                <a:lnTo>
                  <a:pt x="1060" y="873"/>
                </a:lnTo>
                <a:lnTo>
                  <a:pt x="1111" y="878"/>
                </a:lnTo>
                <a:lnTo>
                  <a:pt x="1157" y="886"/>
                </a:lnTo>
                <a:lnTo>
                  <a:pt x="1203" y="894"/>
                </a:lnTo>
                <a:lnTo>
                  <a:pt x="1242" y="904"/>
                </a:lnTo>
                <a:lnTo>
                  <a:pt x="1277" y="915"/>
                </a:lnTo>
                <a:lnTo>
                  <a:pt x="1305" y="926"/>
                </a:lnTo>
                <a:lnTo>
                  <a:pt x="1328" y="934"/>
                </a:lnTo>
                <a:lnTo>
                  <a:pt x="1351" y="926"/>
                </a:lnTo>
                <a:lnTo>
                  <a:pt x="1379" y="915"/>
                </a:lnTo>
                <a:lnTo>
                  <a:pt x="1413" y="904"/>
                </a:lnTo>
                <a:lnTo>
                  <a:pt x="1453" y="894"/>
                </a:lnTo>
                <a:lnTo>
                  <a:pt x="1493" y="883"/>
                </a:lnTo>
                <a:lnTo>
                  <a:pt x="1545" y="878"/>
                </a:lnTo>
                <a:lnTo>
                  <a:pt x="1596" y="873"/>
                </a:lnTo>
                <a:lnTo>
                  <a:pt x="1653" y="870"/>
                </a:lnTo>
                <a:lnTo>
                  <a:pt x="1710" y="873"/>
                </a:lnTo>
                <a:lnTo>
                  <a:pt x="1761" y="878"/>
                </a:lnTo>
                <a:lnTo>
                  <a:pt x="1812" y="883"/>
                </a:lnTo>
                <a:lnTo>
                  <a:pt x="1852" y="894"/>
                </a:lnTo>
                <a:lnTo>
                  <a:pt x="1892" y="904"/>
                </a:lnTo>
                <a:lnTo>
                  <a:pt x="1926" y="915"/>
                </a:lnTo>
                <a:lnTo>
                  <a:pt x="1955" y="926"/>
                </a:lnTo>
                <a:lnTo>
                  <a:pt x="1978" y="934"/>
                </a:lnTo>
                <a:lnTo>
                  <a:pt x="2000" y="926"/>
                </a:lnTo>
                <a:lnTo>
                  <a:pt x="2035" y="915"/>
                </a:lnTo>
                <a:lnTo>
                  <a:pt x="2069" y="904"/>
                </a:lnTo>
                <a:lnTo>
                  <a:pt x="2114" y="894"/>
                </a:lnTo>
                <a:lnTo>
                  <a:pt x="2154" y="886"/>
                </a:lnTo>
                <a:lnTo>
                  <a:pt x="2200" y="878"/>
                </a:lnTo>
                <a:lnTo>
                  <a:pt x="2251" y="873"/>
                </a:lnTo>
                <a:lnTo>
                  <a:pt x="2297" y="870"/>
                </a:lnTo>
                <a:lnTo>
                  <a:pt x="2348" y="873"/>
                </a:lnTo>
                <a:lnTo>
                  <a:pt x="2394" y="878"/>
                </a:lnTo>
                <a:lnTo>
                  <a:pt x="2445" y="886"/>
                </a:lnTo>
                <a:lnTo>
                  <a:pt x="2485" y="894"/>
                </a:lnTo>
                <a:lnTo>
                  <a:pt x="2531" y="907"/>
                </a:lnTo>
                <a:lnTo>
                  <a:pt x="2565" y="918"/>
                </a:lnTo>
                <a:lnTo>
                  <a:pt x="2599" y="928"/>
                </a:lnTo>
                <a:lnTo>
                  <a:pt x="2622" y="936"/>
                </a:lnTo>
                <a:lnTo>
                  <a:pt x="2644" y="928"/>
                </a:lnTo>
                <a:lnTo>
                  <a:pt x="2673" y="918"/>
                </a:lnTo>
                <a:lnTo>
                  <a:pt x="2707" y="907"/>
                </a:lnTo>
                <a:lnTo>
                  <a:pt x="2747" y="894"/>
                </a:lnTo>
                <a:lnTo>
                  <a:pt x="2787" y="886"/>
                </a:lnTo>
                <a:lnTo>
                  <a:pt x="2838" y="878"/>
                </a:lnTo>
                <a:lnTo>
                  <a:pt x="2884" y="873"/>
                </a:lnTo>
                <a:lnTo>
                  <a:pt x="2935" y="870"/>
                </a:lnTo>
                <a:lnTo>
                  <a:pt x="2992" y="873"/>
                </a:lnTo>
                <a:lnTo>
                  <a:pt x="3043" y="878"/>
                </a:lnTo>
                <a:lnTo>
                  <a:pt x="3089" y="886"/>
                </a:lnTo>
                <a:lnTo>
                  <a:pt x="3135" y="894"/>
                </a:lnTo>
                <a:lnTo>
                  <a:pt x="3175" y="904"/>
                </a:lnTo>
                <a:lnTo>
                  <a:pt x="3209" y="915"/>
                </a:lnTo>
                <a:lnTo>
                  <a:pt x="3237" y="926"/>
                </a:lnTo>
                <a:lnTo>
                  <a:pt x="3260" y="934"/>
                </a:lnTo>
                <a:lnTo>
                  <a:pt x="3283" y="926"/>
                </a:lnTo>
                <a:lnTo>
                  <a:pt x="3311" y="915"/>
                </a:lnTo>
                <a:lnTo>
                  <a:pt x="3351" y="904"/>
                </a:lnTo>
                <a:lnTo>
                  <a:pt x="3391" y="894"/>
                </a:lnTo>
                <a:lnTo>
                  <a:pt x="3437" y="883"/>
                </a:lnTo>
                <a:lnTo>
                  <a:pt x="3482" y="875"/>
                </a:lnTo>
                <a:lnTo>
                  <a:pt x="3534" y="870"/>
                </a:lnTo>
                <a:lnTo>
                  <a:pt x="3585" y="870"/>
                </a:lnTo>
                <a:lnTo>
                  <a:pt x="3636" y="873"/>
                </a:lnTo>
                <a:lnTo>
                  <a:pt x="3682" y="878"/>
                </a:lnTo>
                <a:lnTo>
                  <a:pt x="3727" y="886"/>
                </a:lnTo>
                <a:lnTo>
                  <a:pt x="3773" y="896"/>
                </a:lnTo>
                <a:lnTo>
                  <a:pt x="3813" y="907"/>
                </a:lnTo>
                <a:lnTo>
                  <a:pt x="3847" y="915"/>
                </a:lnTo>
                <a:lnTo>
                  <a:pt x="3881" y="926"/>
                </a:lnTo>
                <a:lnTo>
                  <a:pt x="3904" y="934"/>
                </a:lnTo>
                <a:lnTo>
                  <a:pt x="3927" y="926"/>
                </a:lnTo>
                <a:lnTo>
                  <a:pt x="3955" y="915"/>
                </a:lnTo>
                <a:lnTo>
                  <a:pt x="3990" y="904"/>
                </a:lnTo>
                <a:lnTo>
                  <a:pt x="4029" y="894"/>
                </a:lnTo>
                <a:lnTo>
                  <a:pt x="4075" y="883"/>
                </a:lnTo>
                <a:lnTo>
                  <a:pt x="4121" y="875"/>
                </a:lnTo>
                <a:lnTo>
                  <a:pt x="4172" y="870"/>
                </a:lnTo>
                <a:lnTo>
                  <a:pt x="4229" y="870"/>
                </a:lnTo>
                <a:lnTo>
                  <a:pt x="4280" y="873"/>
                </a:lnTo>
                <a:lnTo>
                  <a:pt x="4332" y="878"/>
                </a:lnTo>
                <a:lnTo>
                  <a:pt x="4377" y="886"/>
                </a:lnTo>
                <a:lnTo>
                  <a:pt x="4423" y="896"/>
                </a:lnTo>
                <a:lnTo>
                  <a:pt x="4463" y="907"/>
                </a:lnTo>
                <a:lnTo>
                  <a:pt x="4497" y="918"/>
                </a:lnTo>
                <a:lnTo>
                  <a:pt x="4525" y="928"/>
                </a:lnTo>
                <a:lnTo>
                  <a:pt x="4548" y="936"/>
                </a:lnTo>
                <a:lnTo>
                  <a:pt x="4571" y="928"/>
                </a:lnTo>
                <a:lnTo>
                  <a:pt x="4605" y="918"/>
                </a:lnTo>
                <a:lnTo>
                  <a:pt x="4639" y="907"/>
                </a:lnTo>
                <a:lnTo>
                  <a:pt x="4685" y="894"/>
                </a:lnTo>
                <a:lnTo>
                  <a:pt x="4725" y="886"/>
                </a:lnTo>
                <a:lnTo>
                  <a:pt x="4776" y="878"/>
                </a:lnTo>
                <a:lnTo>
                  <a:pt x="4822" y="873"/>
                </a:lnTo>
                <a:lnTo>
                  <a:pt x="4873" y="870"/>
                </a:lnTo>
                <a:lnTo>
                  <a:pt x="4913" y="870"/>
                </a:lnTo>
                <a:lnTo>
                  <a:pt x="4953" y="875"/>
                </a:lnTo>
                <a:lnTo>
                  <a:pt x="4987" y="881"/>
                </a:lnTo>
                <a:lnTo>
                  <a:pt x="5027" y="886"/>
                </a:lnTo>
                <a:lnTo>
                  <a:pt x="5061" y="894"/>
                </a:lnTo>
                <a:lnTo>
                  <a:pt x="5095" y="904"/>
                </a:lnTo>
                <a:lnTo>
                  <a:pt x="5124" y="912"/>
                </a:lnTo>
                <a:lnTo>
                  <a:pt x="5152" y="920"/>
                </a:lnTo>
                <a:lnTo>
                  <a:pt x="5141" y="859"/>
                </a:lnTo>
                <a:lnTo>
                  <a:pt x="5118" y="801"/>
                </a:lnTo>
                <a:lnTo>
                  <a:pt x="5090" y="742"/>
                </a:lnTo>
                <a:lnTo>
                  <a:pt x="5050" y="686"/>
                </a:lnTo>
                <a:lnTo>
                  <a:pt x="4998" y="633"/>
                </a:lnTo>
                <a:lnTo>
                  <a:pt x="4941" y="580"/>
                </a:lnTo>
                <a:lnTo>
                  <a:pt x="4873" y="529"/>
                </a:lnTo>
                <a:lnTo>
                  <a:pt x="4793" y="481"/>
                </a:lnTo>
                <a:lnTo>
                  <a:pt x="4691" y="428"/>
                </a:lnTo>
                <a:lnTo>
                  <a:pt x="4582" y="378"/>
                </a:lnTo>
                <a:lnTo>
                  <a:pt x="4463" y="330"/>
                </a:lnTo>
                <a:lnTo>
                  <a:pt x="4337" y="287"/>
                </a:lnTo>
                <a:lnTo>
                  <a:pt x="4200" y="247"/>
                </a:lnTo>
                <a:lnTo>
                  <a:pt x="4064" y="213"/>
                </a:lnTo>
                <a:lnTo>
                  <a:pt x="3921" y="181"/>
                </a:lnTo>
                <a:lnTo>
                  <a:pt x="3773" y="151"/>
                </a:lnTo>
                <a:lnTo>
                  <a:pt x="3625" y="128"/>
                </a:lnTo>
                <a:lnTo>
                  <a:pt x="3477" y="104"/>
                </a:lnTo>
                <a:lnTo>
                  <a:pt x="3328" y="85"/>
                </a:lnTo>
                <a:lnTo>
                  <a:pt x="3180" y="72"/>
                </a:lnTo>
                <a:lnTo>
                  <a:pt x="3032" y="61"/>
                </a:lnTo>
                <a:lnTo>
                  <a:pt x="2890" y="50"/>
                </a:lnTo>
                <a:lnTo>
                  <a:pt x="2753" y="48"/>
                </a:lnTo>
                <a:lnTo>
                  <a:pt x="2622" y="45"/>
                </a:lnTo>
                <a:lnTo>
                  <a:pt x="2599" y="45"/>
                </a:lnTo>
                <a:lnTo>
                  <a:pt x="2576" y="45"/>
                </a:lnTo>
                <a:lnTo>
                  <a:pt x="2553" y="45"/>
                </a:lnTo>
                <a:lnTo>
                  <a:pt x="2536" y="45"/>
                </a:lnTo>
                <a:lnTo>
                  <a:pt x="2513" y="48"/>
                </a:lnTo>
                <a:lnTo>
                  <a:pt x="2491" y="48"/>
                </a:lnTo>
                <a:lnTo>
                  <a:pt x="2468" y="48"/>
                </a:lnTo>
                <a:lnTo>
                  <a:pt x="2445" y="48"/>
                </a:lnTo>
                <a:lnTo>
                  <a:pt x="2434" y="2"/>
                </a:lnTo>
                <a:lnTo>
                  <a:pt x="2456" y="2"/>
                </a:lnTo>
                <a:lnTo>
                  <a:pt x="2479" y="0"/>
                </a:lnTo>
                <a:lnTo>
                  <a:pt x="2502" y="0"/>
                </a:lnTo>
                <a:lnTo>
                  <a:pt x="2531" y="0"/>
                </a:lnTo>
                <a:lnTo>
                  <a:pt x="2553" y="0"/>
                </a:lnTo>
                <a:lnTo>
                  <a:pt x="2576" y="0"/>
                </a:lnTo>
                <a:lnTo>
                  <a:pt x="2599" y="0"/>
                </a:lnTo>
                <a:lnTo>
                  <a:pt x="2622" y="0"/>
                </a:lnTo>
                <a:lnTo>
                  <a:pt x="2758" y="2"/>
                </a:lnTo>
                <a:lnTo>
                  <a:pt x="2895" y="8"/>
                </a:lnTo>
                <a:lnTo>
                  <a:pt x="3043" y="16"/>
                </a:lnTo>
                <a:lnTo>
                  <a:pt x="3192" y="26"/>
                </a:lnTo>
                <a:lnTo>
                  <a:pt x="3346" y="42"/>
                </a:lnTo>
                <a:lnTo>
                  <a:pt x="3499" y="61"/>
                </a:lnTo>
                <a:lnTo>
                  <a:pt x="3648" y="82"/>
                </a:lnTo>
                <a:lnTo>
                  <a:pt x="3801" y="109"/>
                </a:lnTo>
                <a:lnTo>
                  <a:pt x="3950" y="138"/>
                </a:lnTo>
                <a:lnTo>
                  <a:pt x="4098" y="170"/>
                </a:lnTo>
                <a:lnTo>
                  <a:pt x="4240" y="207"/>
                </a:lnTo>
                <a:lnTo>
                  <a:pt x="4377" y="247"/>
                </a:lnTo>
                <a:lnTo>
                  <a:pt x="4508" y="293"/>
                </a:lnTo>
                <a:lnTo>
                  <a:pt x="4634" y="340"/>
                </a:lnTo>
                <a:lnTo>
                  <a:pt x="4748" y="391"/>
                </a:lnTo>
                <a:lnTo>
                  <a:pt x="4850" y="447"/>
                </a:lnTo>
                <a:lnTo>
                  <a:pt x="4941" y="503"/>
                </a:lnTo>
                <a:lnTo>
                  <a:pt x="5015" y="564"/>
                </a:lnTo>
                <a:lnTo>
                  <a:pt x="5084" y="625"/>
                </a:lnTo>
                <a:lnTo>
                  <a:pt x="5135" y="689"/>
                </a:lnTo>
                <a:lnTo>
                  <a:pt x="5181" y="753"/>
                </a:lnTo>
                <a:lnTo>
                  <a:pt x="5209" y="822"/>
                </a:lnTo>
                <a:lnTo>
                  <a:pt x="5226" y="891"/>
                </a:lnTo>
                <a:lnTo>
                  <a:pt x="5232" y="963"/>
                </a:lnTo>
                <a:lnTo>
                  <a:pt x="5232" y="971"/>
                </a:lnTo>
                <a:lnTo>
                  <a:pt x="5232" y="984"/>
                </a:lnTo>
                <a:lnTo>
                  <a:pt x="5232" y="1000"/>
                </a:lnTo>
                <a:lnTo>
                  <a:pt x="5232" y="1008"/>
                </a:lnTo>
                <a:lnTo>
                  <a:pt x="5169" y="982"/>
                </a:lnTo>
                <a:lnTo>
                  <a:pt x="5164" y="979"/>
                </a:lnTo>
                <a:lnTo>
                  <a:pt x="5141" y="971"/>
                </a:lnTo>
                <a:lnTo>
                  <a:pt x="5112" y="960"/>
                </a:lnTo>
                <a:lnTo>
                  <a:pt x="5072" y="950"/>
                </a:lnTo>
                <a:lnTo>
                  <a:pt x="5027" y="939"/>
                </a:lnTo>
                <a:lnTo>
                  <a:pt x="4976" y="928"/>
                </a:lnTo>
                <a:lnTo>
                  <a:pt x="4924" y="920"/>
                </a:lnTo>
                <a:lnTo>
                  <a:pt x="4873" y="918"/>
                </a:lnTo>
                <a:lnTo>
                  <a:pt x="4822" y="920"/>
                </a:lnTo>
                <a:lnTo>
                  <a:pt x="4765" y="928"/>
                </a:lnTo>
                <a:lnTo>
                  <a:pt x="4719" y="939"/>
                </a:lnTo>
                <a:lnTo>
                  <a:pt x="4673" y="950"/>
                </a:lnTo>
                <a:lnTo>
                  <a:pt x="4634" y="960"/>
                </a:lnTo>
                <a:lnTo>
                  <a:pt x="4599" y="971"/>
                </a:lnTo>
                <a:lnTo>
                  <a:pt x="4582" y="979"/>
                </a:lnTo>
                <a:lnTo>
                  <a:pt x="4571" y="982"/>
                </a:lnTo>
                <a:lnTo>
                  <a:pt x="4565" y="984"/>
                </a:lnTo>
                <a:lnTo>
                  <a:pt x="4559" y="987"/>
                </a:lnTo>
                <a:lnTo>
                  <a:pt x="4554" y="990"/>
                </a:lnTo>
                <a:lnTo>
                  <a:pt x="4548" y="992"/>
                </a:lnTo>
                <a:lnTo>
                  <a:pt x="4525" y="982"/>
                </a:lnTo>
                <a:lnTo>
                  <a:pt x="4520" y="979"/>
                </a:lnTo>
                <a:lnTo>
                  <a:pt x="4502" y="971"/>
                </a:lnTo>
                <a:lnTo>
                  <a:pt x="4474" y="963"/>
                </a:lnTo>
                <a:lnTo>
                  <a:pt x="4434" y="950"/>
                </a:lnTo>
                <a:lnTo>
                  <a:pt x="4388" y="939"/>
                </a:lnTo>
                <a:lnTo>
                  <a:pt x="4337" y="928"/>
                </a:lnTo>
                <a:lnTo>
                  <a:pt x="4280" y="920"/>
                </a:lnTo>
                <a:lnTo>
                  <a:pt x="4223" y="918"/>
                </a:lnTo>
                <a:lnTo>
                  <a:pt x="4166" y="918"/>
                </a:lnTo>
                <a:lnTo>
                  <a:pt x="4115" y="926"/>
                </a:lnTo>
                <a:lnTo>
                  <a:pt x="4064" y="936"/>
                </a:lnTo>
                <a:lnTo>
                  <a:pt x="4018" y="947"/>
                </a:lnTo>
                <a:lnTo>
                  <a:pt x="3984" y="960"/>
                </a:lnTo>
                <a:lnTo>
                  <a:pt x="3955" y="971"/>
                </a:lnTo>
                <a:lnTo>
                  <a:pt x="3938" y="979"/>
                </a:lnTo>
                <a:lnTo>
                  <a:pt x="3933" y="982"/>
                </a:lnTo>
                <a:lnTo>
                  <a:pt x="3927" y="984"/>
                </a:lnTo>
                <a:lnTo>
                  <a:pt x="3921" y="987"/>
                </a:lnTo>
                <a:lnTo>
                  <a:pt x="3915" y="990"/>
                </a:lnTo>
                <a:lnTo>
                  <a:pt x="3910" y="992"/>
                </a:lnTo>
                <a:lnTo>
                  <a:pt x="3881" y="982"/>
                </a:lnTo>
                <a:lnTo>
                  <a:pt x="3876" y="979"/>
                </a:lnTo>
                <a:lnTo>
                  <a:pt x="3853" y="971"/>
                </a:lnTo>
                <a:lnTo>
                  <a:pt x="3824" y="963"/>
                </a:lnTo>
                <a:lnTo>
                  <a:pt x="3784" y="950"/>
                </a:lnTo>
                <a:lnTo>
                  <a:pt x="3739" y="939"/>
                </a:lnTo>
                <a:lnTo>
                  <a:pt x="3687" y="928"/>
                </a:lnTo>
                <a:lnTo>
                  <a:pt x="3636" y="920"/>
                </a:lnTo>
                <a:lnTo>
                  <a:pt x="3579" y="918"/>
                </a:lnTo>
                <a:lnTo>
                  <a:pt x="3528" y="918"/>
                </a:lnTo>
                <a:lnTo>
                  <a:pt x="3471" y="926"/>
                </a:lnTo>
                <a:lnTo>
                  <a:pt x="3425" y="936"/>
                </a:lnTo>
                <a:lnTo>
                  <a:pt x="3380" y="947"/>
                </a:lnTo>
                <a:lnTo>
                  <a:pt x="3340" y="960"/>
                </a:lnTo>
                <a:lnTo>
                  <a:pt x="3311" y="971"/>
                </a:lnTo>
                <a:lnTo>
                  <a:pt x="3289" y="979"/>
                </a:lnTo>
                <a:lnTo>
                  <a:pt x="3283" y="982"/>
                </a:lnTo>
                <a:lnTo>
                  <a:pt x="3277" y="984"/>
                </a:lnTo>
                <a:lnTo>
                  <a:pt x="3271" y="987"/>
                </a:lnTo>
                <a:lnTo>
                  <a:pt x="3266" y="990"/>
                </a:lnTo>
                <a:lnTo>
                  <a:pt x="3260" y="992"/>
                </a:lnTo>
                <a:lnTo>
                  <a:pt x="3237" y="982"/>
                </a:lnTo>
                <a:lnTo>
                  <a:pt x="3232" y="979"/>
                </a:lnTo>
                <a:lnTo>
                  <a:pt x="3209" y="971"/>
                </a:lnTo>
                <a:lnTo>
                  <a:pt x="3180" y="960"/>
                </a:lnTo>
                <a:lnTo>
                  <a:pt x="3146" y="950"/>
                </a:lnTo>
                <a:lnTo>
                  <a:pt x="3100" y="939"/>
                </a:lnTo>
                <a:lnTo>
                  <a:pt x="3049" y="928"/>
                </a:lnTo>
                <a:lnTo>
                  <a:pt x="2992" y="920"/>
                </a:lnTo>
                <a:lnTo>
                  <a:pt x="2935" y="918"/>
                </a:lnTo>
                <a:lnTo>
                  <a:pt x="2878" y="920"/>
                </a:lnTo>
                <a:lnTo>
                  <a:pt x="2827" y="928"/>
                </a:lnTo>
                <a:lnTo>
                  <a:pt x="2781" y="939"/>
                </a:lnTo>
                <a:lnTo>
                  <a:pt x="2736" y="950"/>
                </a:lnTo>
                <a:lnTo>
                  <a:pt x="2701" y="960"/>
                </a:lnTo>
                <a:lnTo>
                  <a:pt x="2673" y="971"/>
                </a:lnTo>
                <a:lnTo>
                  <a:pt x="2650" y="979"/>
                </a:lnTo>
                <a:lnTo>
                  <a:pt x="2644" y="982"/>
                </a:lnTo>
                <a:lnTo>
                  <a:pt x="2639" y="984"/>
                </a:lnTo>
                <a:lnTo>
                  <a:pt x="2633" y="987"/>
                </a:lnTo>
                <a:lnTo>
                  <a:pt x="2627" y="990"/>
                </a:lnTo>
                <a:lnTo>
                  <a:pt x="2622" y="992"/>
                </a:lnTo>
                <a:lnTo>
                  <a:pt x="2599" y="982"/>
                </a:lnTo>
                <a:lnTo>
                  <a:pt x="2593" y="979"/>
                </a:lnTo>
                <a:lnTo>
                  <a:pt x="2570" y="971"/>
                </a:lnTo>
                <a:lnTo>
                  <a:pt x="2542" y="960"/>
                </a:lnTo>
                <a:lnTo>
                  <a:pt x="2502" y="950"/>
                </a:lnTo>
                <a:lnTo>
                  <a:pt x="2456" y="939"/>
                </a:lnTo>
                <a:lnTo>
                  <a:pt x="2405" y="928"/>
                </a:lnTo>
                <a:lnTo>
                  <a:pt x="2348" y="920"/>
                </a:lnTo>
                <a:lnTo>
                  <a:pt x="2297" y="918"/>
                </a:lnTo>
                <a:lnTo>
                  <a:pt x="2246" y="920"/>
                </a:lnTo>
                <a:lnTo>
                  <a:pt x="2194" y="928"/>
                </a:lnTo>
                <a:lnTo>
                  <a:pt x="2143" y="939"/>
                </a:lnTo>
                <a:lnTo>
                  <a:pt x="2097" y="950"/>
                </a:lnTo>
                <a:lnTo>
                  <a:pt x="2057" y="960"/>
                </a:lnTo>
                <a:lnTo>
                  <a:pt x="2029" y="971"/>
                </a:lnTo>
                <a:lnTo>
                  <a:pt x="2006" y="979"/>
                </a:lnTo>
                <a:lnTo>
                  <a:pt x="2000" y="982"/>
                </a:lnTo>
                <a:lnTo>
                  <a:pt x="1995" y="984"/>
                </a:lnTo>
                <a:lnTo>
                  <a:pt x="1989" y="987"/>
                </a:lnTo>
                <a:lnTo>
                  <a:pt x="1978" y="990"/>
                </a:lnTo>
                <a:lnTo>
                  <a:pt x="1972" y="992"/>
                </a:lnTo>
                <a:lnTo>
                  <a:pt x="1949" y="982"/>
                </a:lnTo>
                <a:lnTo>
                  <a:pt x="1943" y="979"/>
                </a:lnTo>
                <a:lnTo>
                  <a:pt x="1926" y="971"/>
                </a:lnTo>
                <a:lnTo>
                  <a:pt x="1898" y="960"/>
                </a:lnTo>
                <a:lnTo>
                  <a:pt x="1864" y="950"/>
                </a:lnTo>
                <a:lnTo>
                  <a:pt x="1824" y="939"/>
                </a:lnTo>
                <a:lnTo>
                  <a:pt x="1772" y="928"/>
                </a:lnTo>
                <a:lnTo>
                  <a:pt x="1716" y="920"/>
                </a:lnTo>
                <a:lnTo>
                  <a:pt x="1653" y="918"/>
                </a:lnTo>
                <a:lnTo>
                  <a:pt x="1590" y="920"/>
                </a:lnTo>
                <a:lnTo>
                  <a:pt x="1539" y="928"/>
                </a:lnTo>
                <a:lnTo>
                  <a:pt x="1488" y="939"/>
                </a:lnTo>
                <a:lnTo>
                  <a:pt x="1448" y="950"/>
                </a:lnTo>
                <a:lnTo>
                  <a:pt x="1408" y="960"/>
                </a:lnTo>
                <a:lnTo>
                  <a:pt x="1379" y="971"/>
                </a:lnTo>
                <a:lnTo>
                  <a:pt x="1362" y="979"/>
                </a:lnTo>
                <a:lnTo>
                  <a:pt x="1356" y="982"/>
                </a:lnTo>
                <a:lnTo>
                  <a:pt x="1351" y="984"/>
                </a:lnTo>
                <a:lnTo>
                  <a:pt x="1345" y="987"/>
                </a:lnTo>
                <a:lnTo>
                  <a:pt x="1339" y="992"/>
                </a:lnTo>
                <a:lnTo>
                  <a:pt x="1334" y="995"/>
                </a:lnTo>
                <a:lnTo>
                  <a:pt x="1305" y="982"/>
                </a:lnTo>
                <a:lnTo>
                  <a:pt x="1299" y="979"/>
                </a:lnTo>
                <a:lnTo>
                  <a:pt x="1282" y="971"/>
                </a:lnTo>
                <a:lnTo>
                  <a:pt x="1254" y="960"/>
                </a:lnTo>
                <a:lnTo>
                  <a:pt x="1214" y="950"/>
                </a:lnTo>
                <a:lnTo>
                  <a:pt x="1168" y="939"/>
                </a:lnTo>
                <a:lnTo>
                  <a:pt x="1123" y="928"/>
                </a:lnTo>
                <a:lnTo>
                  <a:pt x="1066" y="920"/>
                </a:lnTo>
                <a:lnTo>
                  <a:pt x="1009" y="918"/>
                </a:lnTo>
                <a:lnTo>
                  <a:pt x="952" y="920"/>
                </a:lnTo>
                <a:lnTo>
                  <a:pt x="900" y="928"/>
                </a:lnTo>
                <a:lnTo>
                  <a:pt x="849" y="939"/>
                </a:lnTo>
                <a:lnTo>
                  <a:pt x="804" y="950"/>
                </a:lnTo>
                <a:lnTo>
                  <a:pt x="769" y="960"/>
                </a:lnTo>
                <a:lnTo>
                  <a:pt x="735" y="971"/>
                </a:lnTo>
                <a:lnTo>
                  <a:pt x="718" y="979"/>
                </a:lnTo>
                <a:lnTo>
                  <a:pt x="712" y="982"/>
                </a:lnTo>
                <a:lnTo>
                  <a:pt x="707" y="984"/>
                </a:lnTo>
                <a:lnTo>
                  <a:pt x="701" y="987"/>
                </a:lnTo>
                <a:lnTo>
                  <a:pt x="695" y="990"/>
                </a:lnTo>
                <a:lnTo>
                  <a:pt x="690" y="992"/>
                </a:lnTo>
                <a:lnTo>
                  <a:pt x="661" y="982"/>
                </a:lnTo>
                <a:lnTo>
                  <a:pt x="655" y="979"/>
                </a:lnTo>
                <a:lnTo>
                  <a:pt x="638" y="971"/>
                </a:lnTo>
                <a:lnTo>
                  <a:pt x="604" y="960"/>
                </a:lnTo>
                <a:lnTo>
                  <a:pt x="570" y="950"/>
                </a:lnTo>
                <a:lnTo>
                  <a:pt x="524" y="939"/>
                </a:lnTo>
                <a:lnTo>
                  <a:pt x="473" y="928"/>
                </a:lnTo>
                <a:lnTo>
                  <a:pt x="422" y="920"/>
                </a:lnTo>
                <a:lnTo>
                  <a:pt x="365" y="918"/>
                </a:lnTo>
                <a:lnTo>
                  <a:pt x="308" y="920"/>
                </a:lnTo>
                <a:lnTo>
                  <a:pt x="256" y="928"/>
                </a:lnTo>
                <a:lnTo>
                  <a:pt x="205" y="939"/>
                </a:lnTo>
                <a:lnTo>
                  <a:pt x="160" y="950"/>
                </a:lnTo>
                <a:lnTo>
                  <a:pt x="125" y="960"/>
                </a:lnTo>
                <a:lnTo>
                  <a:pt x="91" y="971"/>
                </a:lnTo>
                <a:lnTo>
                  <a:pt x="74" y="979"/>
                </a:lnTo>
                <a:lnTo>
                  <a:pt x="68" y="982"/>
                </a:lnTo>
                <a:lnTo>
                  <a:pt x="0" y="1011"/>
                </a:lnTo>
                <a:lnTo>
                  <a:pt x="0" y="963"/>
                </a:lnTo>
                <a:lnTo>
                  <a:pt x="6" y="904"/>
                </a:lnTo>
                <a:lnTo>
                  <a:pt x="17" y="849"/>
                </a:lnTo>
                <a:lnTo>
                  <a:pt x="34" y="795"/>
                </a:lnTo>
                <a:lnTo>
                  <a:pt x="63" y="742"/>
                </a:lnTo>
                <a:lnTo>
                  <a:pt x="97" y="689"/>
                </a:lnTo>
                <a:lnTo>
                  <a:pt x="137" y="638"/>
                </a:lnTo>
                <a:lnTo>
                  <a:pt x="188" y="590"/>
                </a:lnTo>
                <a:lnTo>
                  <a:pt x="245" y="543"/>
                </a:lnTo>
                <a:lnTo>
                  <a:pt x="308" y="495"/>
                </a:lnTo>
                <a:lnTo>
                  <a:pt x="376" y="452"/>
                </a:lnTo>
                <a:lnTo>
                  <a:pt x="450" y="410"/>
                </a:lnTo>
                <a:lnTo>
                  <a:pt x="536" y="367"/>
                </a:lnTo>
                <a:lnTo>
                  <a:pt x="627" y="327"/>
                </a:lnTo>
                <a:lnTo>
                  <a:pt x="724" y="290"/>
                </a:lnTo>
                <a:lnTo>
                  <a:pt x="826" y="255"/>
                </a:lnTo>
                <a:lnTo>
                  <a:pt x="935" y="221"/>
                </a:lnTo>
                <a:lnTo>
                  <a:pt x="1014" y="197"/>
                </a:lnTo>
                <a:lnTo>
                  <a:pt x="1100" y="175"/>
                </a:lnTo>
                <a:lnTo>
                  <a:pt x="1185" y="154"/>
                </a:lnTo>
                <a:lnTo>
                  <a:pt x="1277" y="136"/>
                </a:lnTo>
                <a:lnTo>
                  <a:pt x="1368" y="117"/>
                </a:lnTo>
                <a:lnTo>
                  <a:pt x="1459" y="101"/>
                </a:lnTo>
                <a:lnTo>
                  <a:pt x="1550" y="85"/>
                </a:lnTo>
                <a:lnTo>
                  <a:pt x="1647" y="72"/>
                </a:lnTo>
                <a:lnTo>
                  <a:pt x="1744" y="58"/>
                </a:lnTo>
                <a:lnTo>
                  <a:pt x="1841" y="45"/>
                </a:lnTo>
                <a:lnTo>
                  <a:pt x="1938" y="34"/>
                </a:lnTo>
                <a:lnTo>
                  <a:pt x="2040" y="26"/>
                </a:lnTo>
                <a:lnTo>
                  <a:pt x="2137" y="18"/>
                </a:lnTo>
                <a:lnTo>
                  <a:pt x="2234" y="10"/>
                </a:lnTo>
                <a:lnTo>
                  <a:pt x="2337" y="5"/>
                </a:lnTo>
                <a:lnTo>
                  <a:pt x="2434" y="2"/>
                </a:lnTo>
                <a:lnTo>
                  <a:pt x="2445" y="48"/>
                </a:lnTo>
                <a:close/>
              </a:path>
            </a:pathLst>
          </a:custGeom>
          <a:solidFill>
            <a:srgbClr val="FF0000"/>
          </a:solidFill>
          <a:ln w="9525">
            <a:solidFill>
              <a:schemeClr val="tx2"/>
            </a:solidFill>
            <a:round/>
            <a:headEnd/>
            <a:tailEnd/>
          </a:ln>
        </p:spPr>
        <p:txBody>
          <a:bodyPr/>
          <a:lstStyle/>
          <a:p>
            <a:endParaRPr lang="en-US"/>
          </a:p>
        </p:txBody>
      </p:sp>
      <p:sp>
        <p:nvSpPr>
          <p:cNvPr id="17412" name="Freeform 4"/>
          <p:cNvSpPr>
            <a:spLocks/>
          </p:cNvSpPr>
          <p:nvPr/>
        </p:nvSpPr>
        <p:spPr bwMode="auto">
          <a:xfrm>
            <a:off x="1447800" y="2133600"/>
            <a:ext cx="6408738" cy="1371600"/>
          </a:xfrm>
          <a:custGeom>
            <a:avLst/>
            <a:gdLst>
              <a:gd name="T0" fmla="*/ 2147483647 w 3955"/>
              <a:gd name="T1" fmla="*/ 2147483647 h 961"/>
              <a:gd name="T2" fmla="*/ 2147483647 w 3955"/>
              <a:gd name="T3" fmla="*/ 2147483647 h 961"/>
              <a:gd name="T4" fmla="*/ 2147483647 w 3955"/>
              <a:gd name="T5" fmla="*/ 0 h 961"/>
              <a:gd name="T6" fmla="*/ 2147483647 w 3955"/>
              <a:gd name="T7" fmla="*/ 2147483647 h 961"/>
              <a:gd name="T8" fmla="*/ 2147483647 w 3955"/>
              <a:gd name="T9" fmla="*/ 2147483647 h 961"/>
              <a:gd name="T10" fmla="*/ 2147483647 w 3955"/>
              <a:gd name="T11" fmla="*/ 2147483647 h 961"/>
              <a:gd name="T12" fmla="*/ 2147483647 w 3955"/>
              <a:gd name="T13" fmla="*/ 2147483647 h 961"/>
              <a:gd name="T14" fmla="*/ 2147483647 w 3955"/>
              <a:gd name="T15" fmla="*/ 2147483647 h 961"/>
              <a:gd name="T16" fmla="*/ 2147483647 w 3955"/>
              <a:gd name="T17" fmla="*/ 2147483647 h 961"/>
              <a:gd name="T18" fmla="*/ 2147483647 w 3955"/>
              <a:gd name="T19" fmla="*/ 2147483647 h 961"/>
              <a:gd name="T20" fmla="*/ 2147483647 w 3955"/>
              <a:gd name="T21" fmla="*/ 2147483647 h 961"/>
              <a:gd name="T22" fmla="*/ 2147483647 w 3955"/>
              <a:gd name="T23" fmla="*/ 2147483647 h 961"/>
              <a:gd name="T24" fmla="*/ 2147483647 w 3955"/>
              <a:gd name="T25" fmla="*/ 2147483647 h 961"/>
              <a:gd name="T26" fmla="*/ 2147483647 w 3955"/>
              <a:gd name="T27" fmla="*/ 2147483647 h 961"/>
              <a:gd name="T28" fmla="*/ 2147483647 w 3955"/>
              <a:gd name="T29" fmla="*/ 2147483647 h 961"/>
              <a:gd name="T30" fmla="*/ 2147483647 w 3955"/>
              <a:gd name="T31" fmla="*/ 2147483647 h 961"/>
              <a:gd name="T32" fmla="*/ 2147483647 w 3955"/>
              <a:gd name="T33" fmla="*/ 2147483647 h 961"/>
              <a:gd name="T34" fmla="*/ 2147483647 w 3955"/>
              <a:gd name="T35" fmla="*/ 2147483647 h 961"/>
              <a:gd name="T36" fmla="*/ 2147483647 w 3955"/>
              <a:gd name="T37" fmla="*/ 2147483647 h 961"/>
              <a:gd name="T38" fmla="*/ 2147483647 w 3955"/>
              <a:gd name="T39" fmla="*/ 2147483647 h 961"/>
              <a:gd name="T40" fmla="*/ 2147483647 w 3955"/>
              <a:gd name="T41" fmla="*/ 2147483647 h 961"/>
              <a:gd name="T42" fmla="*/ 2147483647 w 3955"/>
              <a:gd name="T43" fmla="*/ 2147483647 h 961"/>
              <a:gd name="T44" fmla="*/ 2147483647 w 3955"/>
              <a:gd name="T45" fmla="*/ 2147483647 h 961"/>
              <a:gd name="T46" fmla="*/ 2147483647 w 3955"/>
              <a:gd name="T47" fmla="*/ 2147483647 h 961"/>
              <a:gd name="T48" fmla="*/ 2147483647 w 3955"/>
              <a:gd name="T49" fmla="*/ 2147483647 h 961"/>
              <a:gd name="T50" fmla="*/ 2147483647 w 3955"/>
              <a:gd name="T51" fmla="*/ 2147483647 h 961"/>
              <a:gd name="T52" fmla="*/ 2147483647 w 3955"/>
              <a:gd name="T53" fmla="*/ 2147483647 h 961"/>
              <a:gd name="T54" fmla="*/ 2147483647 w 3955"/>
              <a:gd name="T55" fmla="*/ 2147483647 h 961"/>
              <a:gd name="T56" fmla="*/ 2147483647 w 3955"/>
              <a:gd name="T57" fmla="*/ 2147483647 h 961"/>
              <a:gd name="T58" fmla="*/ 2147483647 w 3955"/>
              <a:gd name="T59" fmla="*/ 2147483647 h 961"/>
              <a:gd name="T60" fmla="*/ 2147483647 w 3955"/>
              <a:gd name="T61" fmla="*/ 2147483647 h 961"/>
              <a:gd name="T62" fmla="*/ 2147483647 w 3955"/>
              <a:gd name="T63" fmla="*/ 2147483647 h 961"/>
              <a:gd name="T64" fmla="*/ 2147483647 w 3955"/>
              <a:gd name="T65" fmla="*/ 2147483647 h 961"/>
              <a:gd name="T66" fmla="*/ 2147483647 w 3955"/>
              <a:gd name="T67" fmla="*/ 2147483647 h 961"/>
              <a:gd name="T68" fmla="*/ 2147483647 w 3955"/>
              <a:gd name="T69" fmla="*/ 2147483647 h 961"/>
              <a:gd name="T70" fmla="*/ 2147483647 w 3955"/>
              <a:gd name="T71" fmla="*/ 2147483647 h 961"/>
              <a:gd name="T72" fmla="*/ 2147483647 w 3955"/>
              <a:gd name="T73" fmla="*/ 2147483647 h 961"/>
              <a:gd name="T74" fmla="*/ 2147483647 w 3955"/>
              <a:gd name="T75" fmla="*/ 2147483647 h 961"/>
              <a:gd name="T76" fmla="*/ 2147483647 w 3955"/>
              <a:gd name="T77" fmla="*/ 2147483647 h 961"/>
              <a:gd name="T78" fmla="*/ 2147483647 w 3955"/>
              <a:gd name="T79" fmla="*/ 2147483647 h 961"/>
              <a:gd name="T80" fmla="*/ 2147483647 w 3955"/>
              <a:gd name="T81" fmla="*/ 2147483647 h 961"/>
              <a:gd name="T82" fmla="*/ 2147483647 w 3955"/>
              <a:gd name="T83" fmla="*/ 2147483647 h 961"/>
              <a:gd name="T84" fmla="*/ 2147483647 w 3955"/>
              <a:gd name="T85" fmla="*/ 2147483647 h 961"/>
              <a:gd name="T86" fmla="*/ 2147483647 w 3955"/>
              <a:gd name="T87" fmla="*/ 2147483647 h 961"/>
              <a:gd name="T88" fmla="*/ 2147483647 w 3955"/>
              <a:gd name="T89" fmla="*/ 2147483647 h 961"/>
              <a:gd name="T90" fmla="*/ 2147483647 w 3955"/>
              <a:gd name="T91" fmla="*/ 2147483647 h 961"/>
              <a:gd name="T92" fmla="*/ 2147483647 w 3955"/>
              <a:gd name="T93" fmla="*/ 2147483647 h 961"/>
              <a:gd name="T94" fmla="*/ 2147483647 w 3955"/>
              <a:gd name="T95" fmla="*/ 2147483647 h 961"/>
              <a:gd name="T96" fmla="*/ 2147483647 w 3955"/>
              <a:gd name="T97" fmla="*/ 2147483647 h 961"/>
              <a:gd name="T98" fmla="*/ 2147483647 w 3955"/>
              <a:gd name="T99" fmla="*/ 2147483647 h 961"/>
              <a:gd name="T100" fmla="*/ 2147483647 w 3955"/>
              <a:gd name="T101" fmla="*/ 2147483647 h 961"/>
              <a:gd name="T102" fmla="*/ 2147483647 w 3955"/>
              <a:gd name="T103" fmla="*/ 2147483647 h 961"/>
              <a:gd name="T104" fmla="*/ 2147483647 w 3955"/>
              <a:gd name="T105" fmla="*/ 2147483647 h 961"/>
              <a:gd name="T106" fmla="*/ 2147483647 w 3955"/>
              <a:gd name="T107" fmla="*/ 2147483647 h 961"/>
              <a:gd name="T108" fmla="*/ 2147483647 w 3955"/>
              <a:gd name="T109" fmla="*/ 2147483647 h 961"/>
              <a:gd name="T110" fmla="*/ 2147483647 w 3955"/>
              <a:gd name="T111" fmla="*/ 2147483647 h 961"/>
              <a:gd name="T112" fmla="*/ 2147483647 w 3955"/>
              <a:gd name="T113" fmla="*/ 2147483647 h 961"/>
              <a:gd name="T114" fmla="*/ 2147483647 w 3955"/>
              <a:gd name="T115" fmla="*/ 2147483647 h 961"/>
              <a:gd name="T116" fmla="*/ 2147483647 w 3955"/>
              <a:gd name="T117" fmla="*/ 2147483647 h 961"/>
              <a:gd name="T118" fmla="*/ 2147483647 w 3955"/>
              <a:gd name="T119" fmla="*/ 2147483647 h 961"/>
              <a:gd name="T120" fmla="*/ 2147483647 w 3955"/>
              <a:gd name="T121" fmla="*/ 2147483647 h 961"/>
              <a:gd name="T122" fmla="*/ 2147483647 w 3955"/>
              <a:gd name="T123" fmla="*/ 2147483647 h 96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55"/>
              <a:gd name="T187" fmla="*/ 0 h 961"/>
              <a:gd name="T188" fmla="*/ 3955 w 3955"/>
              <a:gd name="T189" fmla="*/ 961 h 96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55" h="961">
                <a:moveTo>
                  <a:pt x="2206" y="54"/>
                </a:moveTo>
                <a:lnTo>
                  <a:pt x="2171" y="46"/>
                </a:lnTo>
                <a:lnTo>
                  <a:pt x="2137" y="35"/>
                </a:lnTo>
                <a:lnTo>
                  <a:pt x="2109" y="30"/>
                </a:lnTo>
                <a:lnTo>
                  <a:pt x="2080" y="22"/>
                </a:lnTo>
                <a:lnTo>
                  <a:pt x="2052" y="14"/>
                </a:lnTo>
                <a:lnTo>
                  <a:pt x="2029" y="8"/>
                </a:lnTo>
                <a:lnTo>
                  <a:pt x="2018" y="3"/>
                </a:lnTo>
                <a:lnTo>
                  <a:pt x="2006" y="0"/>
                </a:lnTo>
                <a:lnTo>
                  <a:pt x="1978" y="22"/>
                </a:lnTo>
                <a:lnTo>
                  <a:pt x="1949" y="3"/>
                </a:lnTo>
                <a:lnTo>
                  <a:pt x="1944" y="6"/>
                </a:lnTo>
                <a:lnTo>
                  <a:pt x="1926" y="11"/>
                </a:lnTo>
                <a:lnTo>
                  <a:pt x="1909" y="16"/>
                </a:lnTo>
                <a:lnTo>
                  <a:pt x="1881" y="24"/>
                </a:lnTo>
                <a:lnTo>
                  <a:pt x="1852" y="32"/>
                </a:lnTo>
                <a:lnTo>
                  <a:pt x="1824" y="38"/>
                </a:lnTo>
                <a:lnTo>
                  <a:pt x="1790" y="48"/>
                </a:lnTo>
                <a:lnTo>
                  <a:pt x="1755" y="56"/>
                </a:lnTo>
                <a:lnTo>
                  <a:pt x="1647" y="83"/>
                </a:lnTo>
                <a:lnTo>
                  <a:pt x="1527" y="112"/>
                </a:lnTo>
                <a:lnTo>
                  <a:pt x="1396" y="147"/>
                </a:lnTo>
                <a:lnTo>
                  <a:pt x="1260" y="184"/>
                </a:lnTo>
                <a:lnTo>
                  <a:pt x="1117" y="227"/>
                </a:lnTo>
                <a:lnTo>
                  <a:pt x="969" y="272"/>
                </a:lnTo>
                <a:lnTo>
                  <a:pt x="826" y="322"/>
                </a:lnTo>
                <a:lnTo>
                  <a:pt x="684" y="376"/>
                </a:lnTo>
                <a:lnTo>
                  <a:pt x="547" y="434"/>
                </a:lnTo>
                <a:lnTo>
                  <a:pt x="422" y="495"/>
                </a:lnTo>
                <a:lnTo>
                  <a:pt x="302" y="562"/>
                </a:lnTo>
                <a:lnTo>
                  <a:pt x="205" y="631"/>
                </a:lnTo>
                <a:lnTo>
                  <a:pt x="120" y="706"/>
                </a:lnTo>
                <a:lnTo>
                  <a:pt x="57" y="783"/>
                </a:lnTo>
                <a:lnTo>
                  <a:pt x="17" y="865"/>
                </a:lnTo>
                <a:lnTo>
                  <a:pt x="0" y="950"/>
                </a:lnTo>
                <a:lnTo>
                  <a:pt x="80" y="950"/>
                </a:lnTo>
                <a:lnTo>
                  <a:pt x="91" y="876"/>
                </a:lnTo>
                <a:lnTo>
                  <a:pt x="125" y="807"/>
                </a:lnTo>
                <a:lnTo>
                  <a:pt x="177" y="737"/>
                </a:lnTo>
                <a:lnTo>
                  <a:pt x="251" y="674"/>
                </a:lnTo>
                <a:lnTo>
                  <a:pt x="331" y="612"/>
                </a:lnTo>
                <a:lnTo>
                  <a:pt x="433" y="554"/>
                </a:lnTo>
                <a:lnTo>
                  <a:pt x="541" y="498"/>
                </a:lnTo>
                <a:lnTo>
                  <a:pt x="655" y="445"/>
                </a:lnTo>
                <a:lnTo>
                  <a:pt x="781" y="394"/>
                </a:lnTo>
                <a:lnTo>
                  <a:pt x="906" y="346"/>
                </a:lnTo>
                <a:lnTo>
                  <a:pt x="1037" y="304"/>
                </a:lnTo>
                <a:lnTo>
                  <a:pt x="1168" y="264"/>
                </a:lnTo>
                <a:lnTo>
                  <a:pt x="1294" y="227"/>
                </a:lnTo>
                <a:lnTo>
                  <a:pt x="1419" y="192"/>
                </a:lnTo>
                <a:lnTo>
                  <a:pt x="1539" y="160"/>
                </a:lnTo>
                <a:lnTo>
                  <a:pt x="1647" y="134"/>
                </a:lnTo>
                <a:lnTo>
                  <a:pt x="1573" y="163"/>
                </a:lnTo>
                <a:lnTo>
                  <a:pt x="1493" y="195"/>
                </a:lnTo>
                <a:lnTo>
                  <a:pt x="1413" y="229"/>
                </a:lnTo>
                <a:lnTo>
                  <a:pt x="1328" y="267"/>
                </a:lnTo>
                <a:lnTo>
                  <a:pt x="1248" y="309"/>
                </a:lnTo>
                <a:lnTo>
                  <a:pt x="1168" y="352"/>
                </a:lnTo>
                <a:lnTo>
                  <a:pt x="1089" y="400"/>
                </a:lnTo>
                <a:lnTo>
                  <a:pt x="1009" y="450"/>
                </a:lnTo>
                <a:lnTo>
                  <a:pt x="940" y="503"/>
                </a:lnTo>
                <a:lnTo>
                  <a:pt x="872" y="559"/>
                </a:lnTo>
                <a:lnTo>
                  <a:pt x="815" y="620"/>
                </a:lnTo>
                <a:lnTo>
                  <a:pt x="764" y="682"/>
                </a:lnTo>
                <a:lnTo>
                  <a:pt x="724" y="748"/>
                </a:lnTo>
                <a:lnTo>
                  <a:pt x="690" y="815"/>
                </a:lnTo>
                <a:lnTo>
                  <a:pt x="667" y="886"/>
                </a:lnTo>
                <a:lnTo>
                  <a:pt x="661" y="961"/>
                </a:lnTo>
                <a:lnTo>
                  <a:pt x="741" y="961"/>
                </a:lnTo>
                <a:lnTo>
                  <a:pt x="747" y="889"/>
                </a:lnTo>
                <a:lnTo>
                  <a:pt x="769" y="823"/>
                </a:lnTo>
                <a:lnTo>
                  <a:pt x="798" y="756"/>
                </a:lnTo>
                <a:lnTo>
                  <a:pt x="844" y="695"/>
                </a:lnTo>
                <a:lnTo>
                  <a:pt x="895" y="634"/>
                </a:lnTo>
                <a:lnTo>
                  <a:pt x="952" y="578"/>
                </a:lnTo>
                <a:lnTo>
                  <a:pt x="1015" y="522"/>
                </a:lnTo>
                <a:lnTo>
                  <a:pt x="1089" y="471"/>
                </a:lnTo>
                <a:lnTo>
                  <a:pt x="1163" y="424"/>
                </a:lnTo>
                <a:lnTo>
                  <a:pt x="1237" y="378"/>
                </a:lnTo>
                <a:lnTo>
                  <a:pt x="1322" y="336"/>
                </a:lnTo>
                <a:lnTo>
                  <a:pt x="1402" y="296"/>
                </a:lnTo>
                <a:lnTo>
                  <a:pt x="1482" y="259"/>
                </a:lnTo>
                <a:lnTo>
                  <a:pt x="1562" y="224"/>
                </a:lnTo>
                <a:lnTo>
                  <a:pt x="1636" y="192"/>
                </a:lnTo>
                <a:lnTo>
                  <a:pt x="1710" y="165"/>
                </a:lnTo>
                <a:lnTo>
                  <a:pt x="1636" y="229"/>
                </a:lnTo>
                <a:lnTo>
                  <a:pt x="1562" y="301"/>
                </a:lnTo>
                <a:lnTo>
                  <a:pt x="1493" y="386"/>
                </a:lnTo>
                <a:lnTo>
                  <a:pt x="1431" y="482"/>
                </a:lnTo>
                <a:lnTo>
                  <a:pt x="1379" y="586"/>
                </a:lnTo>
                <a:lnTo>
                  <a:pt x="1334" y="700"/>
                </a:lnTo>
                <a:lnTo>
                  <a:pt x="1305" y="825"/>
                </a:lnTo>
                <a:lnTo>
                  <a:pt x="1294" y="961"/>
                </a:lnTo>
                <a:lnTo>
                  <a:pt x="1374" y="961"/>
                </a:lnTo>
                <a:lnTo>
                  <a:pt x="1396" y="761"/>
                </a:lnTo>
                <a:lnTo>
                  <a:pt x="1459" y="588"/>
                </a:lnTo>
                <a:lnTo>
                  <a:pt x="1545" y="442"/>
                </a:lnTo>
                <a:lnTo>
                  <a:pt x="1641" y="322"/>
                </a:lnTo>
                <a:lnTo>
                  <a:pt x="1738" y="227"/>
                </a:lnTo>
                <a:lnTo>
                  <a:pt x="1830" y="157"/>
                </a:lnTo>
                <a:lnTo>
                  <a:pt x="1898" y="110"/>
                </a:lnTo>
                <a:lnTo>
                  <a:pt x="1938" y="88"/>
                </a:lnTo>
                <a:lnTo>
                  <a:pt x="1938" y="961"/>
                </a:lnTo>
                <a:lnTo>
                  <a:pt x="2018" y="961"/>
                </a:lnTo>
                <a:lnTo>
                  <a:pt x="2018" y="94"/>
                </a:lnTo>
                <a:lnTo>
                  <a:pt x="2069" y="123"/>
                </a:lnTo>
                <a:lnTo>
                  <a:pt x="2137" y="173"/>
                </a:lnTo>
                <a:lnTo>
                  <a:pt x="2228" y="245"/>
                </a:lnTo>
                <a:lnTo>
                  <a:pt x="2320" y="341"/>
                </a:lnTo>
                <a:lnTo>
                  <a:pt x="2411" y="461"/>
                </a:lnTo>
                <a:lnTo>
                  <a:pt x="2485" y="604"/>
                </a:lnTo>
                <a:lnTo>
                  <a:pt x="2542" y="769"/>
                </a:lnTo>
                <a:lnTo>
                  <a:pt x="2565" y="961"/>
                </a:lnTo>
                <a:lnTo>
                  <a:pt x="2645" y="961"/>
                </a:lnTo>
                <a:lnTo>
                  <a:pt x="2633" y="823"/>
                </a:lnTo>
                <a:lnTo>
                  <a:pt x="2605" y="695"/>
                </a:lnTo>
                <a:lnTo>
                  <a:pt x="2559" y="578"/>
                </a:lnTo>
                <a:lnTo>
                  <a:pt x="2502" y="469"/>
                </a:lnTo>
                <a:lnTo>
                  <a:pt x="2434" y="373"/>
                </a:lnTo>
                <a:lnTo>
                  <a:pt x="2365" y="288"/>
                </a:lnTo>
                <a:lnTo>
                  <a:pt x="2285" y="216"/>
                </a:lnTo>
                <a:lnTo>
                  <a:pt x="2211" y="152"/>
                </a:lnTo>
                <a:lnTo>
                  <a:pt x="2285" y="179"/>
                </a:lnTo>
                <a:lnTo>
                  <a:pt x="2360" y="211"/>
                </a:lnTo>
                <a:lnTo>
                  <a:pt x="2439" y="243"/>
                </a:lnTo>
                <a:lnTo>
                  <a:pt x="2525" y="280"/>
                </a:lnTo>
                <a:lnTo>
                  <a:pt x="2605" y="320"/>
                </a:lnTo>
                <a:lnTo>
                  <a:pt x="2690" y="362"/>
                </a:lnTo>
                <a:lnTo>
                  <a:pt x="2770" y="408"/>
                </a:lnTo>
                <a:lnTo>
                  <a:pt x="2850" y="458"/>
                </a:lnTo>
                <a:lnTo>
                  <a:pt x="2924" y="511"/>
                </a:lnTo>
                <a:lnTo>
                  <a:pt x="2992" y="565"/>
                </a:lnTo>
                <a:lnTo>
                  <a:pt x="3055" y="623"/>
                </a:lnTo>
                <a:lnTo>
                  <a:pt x="3106" y="684"/>
                </a:lnTo>
                <a:lnTo>
                  <a:pt x="3152" y="751"/>
                </a:lnTo>
                <a:lnTo>
                  <a:pt x="3186" y="817"/>
                </a:lnTo>
                <a:lnTo>
                  <a:pt x="3209" y="886"/>
                </a:lnTo>
                <a:lnTo>
                  <a:pt x="3214" y="961"/>
                </a:lnTo>
                <a:lnTo>
                  <a:pt x="3294" y="961"/>
                </a:lnTo>
                <a:lnTo>
                  <a:pt x="3289" y="886"/>
                </a:lnTo>
                <a:lnTo>
                  <a:pt x="3266" y="815"/>
                </a:lnTo>
                <a:lnTo>
                  <a:pt x="3232" y="745"/>
                </a:lnTo>
                <a:lnTo>
                  <a:pt x="3192" y="679"/>
                </a:lnTo>
                <a:lnTo>
                  <a:pt x="3135" y="615"/>
                </a:lnTo>
                <a:lnTo>
                  <a:pt x="3078" y="554"/>
                </a:lnTo>
                <a:lnTo>
                  <a:pt x="3009" y="498"/>
                </a:lnTo>
                <a:lnTo>
                  <a:pt x="2935" y="445"/>
                </a:lnTo>
                <a:lnTo>
                  <a:pt x="2861" y="394"/>
                </a:lnTo>
                <a:lnTo>
                  <a:pt x="2776" y="346"/>
                </a:lnTo>
                <a:lnTo>
                  <a:pt x="2696" y="301"/>
                </a:lnTo>
                <a:lnTo>
                  <a:pt x="2610" y="261"/>
                </a:lnTo>
                <a:lnTo>
                  <a:pt x="2525" y="221"/>
                </a:lnTo>
                <a:lnTo>
                  <a:pt x="2445" y="187"/>
                </a:lnTo>
                <a:lnTo>
                  <a:pt x="2365" y="155"/>
                </a:lnTo>
                <a:lnTo>
                  <a:pt x="2291" y="126"/>
                </a:lnTo>
                <a:lnTo>
                  <a:pt x="2399" y="152"/>
                </a:lnTo>
                <a:lnTo>
                  <a:pt x="2519" y="184"/>
                </a:lnTo>
                <a:lnTo>
                  <a:pt x="2645" y="219"/>
                </a:lnTo>
                <a:lnTo>
                  <a:pt x="2770" y="256"/>
                </a:lnTo>
                <a:lnTo>
                  <a:pt x="2901" y="296"/>
                </a:lnTo>
                <a:lnTo>
                  <a:pt x="3032" y="341"/>
                </a:lnTo>
                <a:lnTo>
                  <a:pt x="3163" y="386"/>
                </a:lnTo>
                <a:lnTo>
                  <a:pt x="3289" y="437"/>
                </a:lnTo>
                <a:lnTo>
                  <a:pt x="3408" y="490"/>
                </a:lnTo>
                <a:lnTo>
                  <a:pt x="3517" y="546"/>
                </a:lnTo>
                <a:lnTo>
                  <a:pt x="3619" y="604"/>
                </a:lnTo>
                <a:lnTo>
                  <a:pt x="3705" y="668"/>
                </a:lnTo>
                <a:lnTo>
                  <a:pt x="3773" y="732"/>
                </a:lnTo>
                <a:lnTo>
                  <a:pt x="3830" y="801"/>
                </a:lnTo>
                <a:lnTo>
                  <a:pt x="3864" y="873"/>
                </a:lnTo>
                <a:lnTo>
                  <a:pt x="3876" y="948"/>
                </a:lnTo>
                <a:lnTo>
                  <a:pt x="3955" y="948"/>
                </a:lnTo>
                <a:lnTo>
                  <a:pt x="3938" y="863"/>
                </a:lnTo>
                <a:lnTo>
                  <a:pt x="3898" y="780"/>
                </a:lnTo>
                <a:lnTo>
                  <a:pt x="3836" y="703"/>
                </a:lnTo>
                <a:lnTo>
                  <a:pt x="3750" y="628"/>
                </a:lnTo>
                <a:lnTo>
                  <a:pt x="3653" y="559"/>
                </a:lnTo>
                <a:lnTo>
                  <a:pt x="3534" y="493"/>
                </a:lnTo>
                <a:lnTo>
                  <a:pt x="3408" y="432"/>
                </a:lnTo>
                <a:lnTo>
                  <a:pt x="3271" y="373"/>
                </a:lnTo>
                <a:lnTo>
                  <a:pt x="3129" y="320"/>
                </a:lnTo>
                <a:lnTo>
                  <a:pt x="2986" y="269"/>
                </a:lnTo>
                <a:lnTo>
                  <a:pt x="2838" y="224"/>
                </a:lnTo>
                <a:lnTo>
                  <a:pt x="2696" y="181"/>
                </a:lnTo>
                <a:lnTo>
                  <a:pt x="2559" y="144"/>
                </a:lnTo>
                <a:lnTo>
                  <a:pt x="2428" y="110"/>
                </a:lnTo>
                <a:lnTo>
                  <a:pt x="2308" y="80"/>
                </a:lnTo>
                <a:lnTo>
                  <a:pt x="2206" y="54"/>
                </a:lnTo>
                <a:close/>
              </a:path>
            </a:pathLst>
          </a:custGeom>
          <a:solidFill>
            <a:srgbClr val="FF0000"/>
          </a:solidFill>
          <a:ln w="9525">
            <a:solidFill>
              <a:schemeClr val="tx2"/>
            </a:solidFill>
            <a:round/>
            <a:headEnd/>
            <a:tailEnd/>
          </a:ln>
        </p:spPr>
        <p:txBody>
          <a:bodyPr/>
          <a:lstStyle/>
          <a:p>
            <a:endParaRPr lang="en-US"/>
          </a:p>
        </p:txBody>
      </p:sp>
      <p:sp>
        <p:nvSpPr>
          <p:cNvPr id="17413" name="Freeform 5"/>
          <p:cNvSpPr>
            <a:spLocks/>
          </p:cNvSpPr>
          <p:nvPr/>
        </p:nvSpPr>
        <p:spPr bwMode="auto">
          <a:xfrm>
            <a:off x="4572000" y="2133600"/>
            <a:ext cx="193675" cy="223838"/>
          </a:xfrm>
          <a:custGeom>
            <a:avLst/>
            <a:gdLst>
              <a:gd name="T0" fmla="*/ 2147483647 w 120"/>
              <a:gd name="T1" fmla="*/ 2147483647 h 154"/>
              <a:gd name="T2" fmla="*/ 2147483647 w 120"/>
              <a:gd name="T3" fmla="*/ 2147483647 h 154"/>
              <a:gd name="T4" fmla="*/ 2147483647 w 120"/>
              <a:gd name="T5" fmla="*/ 2147483647 h 154"/>
              <a:gd name="T6" fmla="*/ 2147483647 w 120"/>
              <a:gd name="T7" fmla="*/ 2147483647 h 154"/>
              <a:gd name="T8" fmla="*/ 2147483647 w 120"/>
              <a:gd name="T9" fmla="*/ 2147483647 h 154"/>
              <a:gd name="T10" fmla="*/ 2147483647 w 120"/>
              <a:gd name="T11" fmla="*/ 0 h 154"/>
              <a:gd name="T12" fmla="*/ 2147483647 w 120"/>
              <a:gd name="T13" fmla="*/ 2147483647 h 154"/>
              <a:gd name="T14" fmla="*/ 2147483647 w 120"/>
              <a:gd name="T15" fmla="*/ 2147483647 h 154"/>
              <a:gd name="T16" fmla="*/ 0 w 120"/>
              <a:gd name="T17" fmla="*/ 2147483647 h 154"/>
              <a:gd name="T18" fmla="*/ 0 w 120"/>
              <a:gd name="T19" fmla="*/ 2147483647 h 154"/>
              <a:gd name="T20" fmla="*/ 0 w 120"/>
              <a:gd name="T21" fmla="*/ 2147483647 h 154"/>
              <a:gd name="T22" fmla="*/ 2147483647 w 120"/>
              <a:gd name="T23" fmla="*/ 2147483647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0"/>
              <a:gd name="T37" fmla="*/ 0 h 154"/>
              <a:gd name="T38" fmla="*/ 120 w 120"/>
              <a:gd name="T39" fmla="*/ 154 h 1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0" h="154">
                <a:moveTo>
                  <a:pt x="120" y="154"/>
                </a:moveTo>
                <a:lnTo>
                  <a:pt x="120" y="32"/>
                </a:lnTo>
                <a:lnTo>
                  <a:pt x="120" y="27"/>
                </a:lnTo>
                <a:lnTo>
                  <a:pt x="114" y="16"/>
                </a:lnTo>
                <a:lnTo>
                  <a:pt x="91" y="5"/>
                </a:lnTo>
                <a:lnTo>
                  <a:pt x="57" y="0"/>
                </a:lnTo>
                <a:lnTo>
                  <a:pt x="23" y="5"/>
                </a:lnTo>
                <a:lnTo>
                  <a:pt x="6" y="16"/>
                </a:lnTo>
                <a:lnTo>
                  <a:pt x="0" y="27"/>
                </a:lnTo>
                <a:lnTo>
                  <a:pt x="0" y="32"/>
                </a:lnTo>
                <a:lnTo>
                  <a:pt x="0" y="154"/>
                </a:lnTo>
                <a:lnTo>
                  <a:pt x="120" y="154"/>
                </a:lnTo>
                <a:close/>
              </a:path>
            </a:pathLst>
          </a:custGeom>
          <a:solidFill>
            <a:srgbClr val="000000"/>
          </a:solidFill>
          <a:ln w="9525">
            <a:noFill/>
            <a:round/>
            <a:headEnd/>
            <a:tailEnd/>
          </a:ln>
        </p:spPr>
        <p:txBody>
          <a:bodyPr/>
          <a:lstStyle/>
          <a:p>
            <a:endParaRPr lang="en-US"/>
          </a:p>
        </p:txBody>
      </p:sp>
      <p:sp>
        <p:nvSpPr>
          <p:cNvPr id="17414" name="Freeform 6"/>
          <p:cNvSpPr>
            <a:spLocks/>
          </p:cNvSpPr>
          <p:nvPr/>
        </p:nvSpPr>
        <p:spPr bwMode="auto">
          <a:xfrm>
            <a:off x="3581400" y="3581400"/>
            <a:ext cx="1136650" cy="1725613"/>
          </a:xfrm>
          <a:custGeom>
            <a:avLst/>
            <a:gdLst>
              <a:gd name="T0" fmla="*/ 2147483647 w 701"/>
              <a:gd name="T1" fmla="*/ 0 h 1184"/>
              <a:gd name="T2" fmla="*/ 2147483647 w 701"/>
              <a:gd name="T3" fmla="*/ 2147483647 h 1184"/>
              <a:gd name="T4" fmla="*/ 2147483647 w 701"/>
              <a:gd name="T5" fmla="*/ 2147483647 h 1184"/>
              <a:gd name="T6" fmla="*/ 2147483647 w 701"/>
              <a:gd name="T7" fmla="*/ 2147483647 h 1184"/>
              <a:gd name="T8" fmla="*/ 2147483647 w 701"/>
              <a:gd name="T9" fmla="*/ 2147483647 h 1184"/>
              <a:gd name="T10" fmla="*/ 2147483647 w 701"/>
              <a:gd name="T11" fmla="*/ 2147483647 h 1184"/>
              <a:gd name="T12" fmla="*/ 2147483647 w 701"/>
              <a:gd name="T13" fmla="*/ 2147483647 h 1184"/>
              <a:gd name="T14" fmla="*/ 2147483647 w 701"/>
              <a:gd name="T15" fmla="*/ 2147483647 h 1184"/>
              <a:gd name="T16" fmla="*/ 2147483647 w 701"/>
              <a:gd name="T17" fmla="*/ 2147483647 h 1184"/>
              <a:gd name="T18" fmla="*/ 2147483647 w 701"/>
              <a:gd name="T19" fmla="*/ 2147483647 h 1184"/>
              <a:gd name="T20" fmla="*/ 2147483647 w 701"/>
              <a:gd name="T21" fmla="*/ 2147483647 h 1184"/>
              <a:gd name="T22" fmla="*/ 2147483647 w 701"/>
              <a:gd name="T23" fmla="*/ 2147483647 h 1184"/>
              <a:gd name="T24" fmla="*/ 2147483647 w 701"/>
              <a:gd name="T25" fmla="*/ 2147483647 h 1184"/>
              <a:gd name="T26" fmla="*/ 2147483647 w 701"/>
              <a:gd name="T27" fmla="*/ 2147483647 h 1184"/>
              <a:gd name="T28" fmla="*/ 2147483647 w 701"/>
              <a:gd name="T29" fmla="*/ 2147483647 h 1184"/>
              <a:gd name="T30" fmla="*/ 2147483647 w 701"/>
              <a:gd name="T31" fmla="*/ 2147483647 h 1184"/>
              <a:gd name="T32" fmla="*/ 2147483647 w 701"/>
              <a:gd name="T33" fmla="*/ 2147483647 h 1184"/>
              <a:gd name="T34" fmla="*/ 2147483647 w 701"/>
              <a:gd name="T35" fmla="*/ 2147483647 h 1184"/>
              <a:gd name="T36" fmla="*/ 2147483647 w 701"/>
              <a:gd name="T37" fmla="*/ 2147483647 h 1184"/>
              <a:gd name="T38" fmla="*/ 2147483647 w 701"/>
              <a:gd name="T39" fmla="*/ 2147483647 h 1184"/>
              <a:gd name="T40" fmla="*/ 2147483647 w 701"/>
              <a:gd name="T41" fmla="*/ 2147483647 h 1184"/>
              <a:gd name="T42" fmla="*/ 2147483647 w 701"/>
              <a:gd name="T43" fmla="*/ 2147483647 h 1184"/>
              <a:gd name="T44" fmla="*/ 2147483647 w 701"/>
              <a:gd name="T45" fmla="*/ 2147483647 h 1184"/>
              <a:gd name="T46" fmla="*/ 2147483647 w 701"/>
              <a:gd name="T47" fmla="*/ 2147483647 h 1184"/>
              <a:gd name="T48" fmla="*/ 2147483647 w 701"/>
              <a:gd name="T49" fmla="*/ 2147483647 h 1184"/>
              <a:gd name="T50" fmla="*/ 2147483647 w 701"/>
              <a:gd name="T51" fmla="*/ 2147483647 h 1184"/>
              <a:gd name="T52" fmla="*/ 2147483647 w 701"/>
              <a:gd name="T53" fmla="*/ 2147483647 h 1184"/>
              <a:gd name="T54" fmla="*/ 2147483647 w 701"/>
              <a:gd name="T55" fmla="*/ 2147483647 h 1184"/>
              <a:gd name="T56" fmla="*/ 2147483647 w 701"/>
              <a:gd name="T57" fmla="*/ 2147483647 h 1184"/>
              <a:gd name="T58" fmla="*/ 0 w 701"/>
              <a:gd name="T59" fmla="*/ 2147483647 h 1184"/>
              <a:gd name="T60" fmla="*/ 0 w 701"/>
              <a:gd name="T61" fmla="*/ 2147483647 h 1184"/>
              <a:gd name="T62" fmla="*/ 0 w 701"/>
              <a:gd name="T63" fmla="*/ 2147483647 h 1184"/>
              <a:gd name="T64" fmla="*/ 2147483647 w 701"/>
              <a:gd name="T65" fmla="*/ 2147483647 h 1184"/>
              <a:gd name="T66" fmla="*/ 2147483647 w 701"/>
              <a:gd name="T67" fmla="*/ 2147483647 h 1184"/>
              <a:gd name="T68" fmla="*/ 2147483647 w 701"/>
              <a:gd name="T69" fmla="*/ 2147483647 h 1184"/>
              <a:gd name="T70" fmla="*/ 2147483647 w 701"/>
              <a:gd name="T71" fmla="*/ 2147483647 h 1184"/>
              <a:gd name="T72" fmla="*/ 2147483647 w 701"/>
              <a:gd name="T73" fmla="*/ 2147483647 h 1184"/>
              <a:gd name="T74" fmla="*/ 2147483647 w 701"/>
              <a:gd name="T75" fmla="*/ 2147483647 h 1184"/>
              <a:gd name="T76" fmla="*/ 2147483647 w 701"/>
              <a:gd name="T77" fmla="*/ 2147483647 h 1184"/>
              <a:gd name="T78" fmla="*/ 2147483647 w 701"/>
              <a:gd name="T79" fmla="*/ 2147483647 h 1184"/>
              <a:gd name="T80" fmla="*/ 2147483647 w 701"/>
              <a:gd name="T81" fmla="*/ 2147483647 h 1184"/>
              <a:gd name="T82" fmla="*/ 2147483647 w 701"/>
              <a:gd name="T83" fmla="*/ 2147483647 h 1184"/>
              <a:gd name="T84" fmla="*/ 2147483647 w 701"/>
              <a:gd name="T85" fmla="*/ 2147483647 h 1184"/>
              <a:gd name="T86" fmla="*/ 2147483647 w 701"/>
              <a:gd name="T87" fmla="*/ 2147483647 h 1184"/>
              <a:gd name="T88" fmla="*/ 2147483647 w 701"/>
              <a:gd name="T89" fmla="*/ 2147483647 h 1184"/>
              <a:gd name="T90" fmla="*/ 2147483647 w 701"/>
              <a:gd name="T91" fmla="*/ 2147483647 h 1184"/>
              <a:gd name="T92" fmla="*/ 2147483647 w 701"/>
              <a:gd name="T93" fmla="*/ 2147483647 h 1184"/>
              <a:gd name="T94" fmla="*/ 2147483647 w 701"/>
              <a:gd name="T95" fmla="*/ 2147483647 h 1184"/>
              <a:gd name="T96" fmla="*/ 2147483647 w 701"/>
              <a:gd name="T97" fmla="*/ 2147483647 h 1184"/>
              <a:gd name="T98" fmla="*/ 2147483647 w 701"/>
              <a:gd name="T99" fmla="*/ 2147483647 h 1184"/>
              <a:gd name="T100" fmla="*/ 2147483647 w 701"/>
              <a:gd name="T101" fmla="*/ 2147483647 h 1184"/>
              <a:gd name="T102" fmla="*/ 2147483647 w 701"/>
              <a:gd name="T103" fmla="*/ 2147483647 h 1184"/>
              <a:gd name="T104" fmla="*/ 2147483647 w 701"/>
              <a:gd name="T105" fmla="*/ 2147483647 h 1184"/>
              <a:gd name="T106" fmla="*/ 2147483647 w 701"/>
              <a:gd name="T107" fmla="*/ 2147483647 h 1184"/>
              <a:gd name="T108" fmla="*/ 2147483647 w 701"/>
              <a:gd name="T109" fmla="*/ 0 h 1184"/>
              <a:gd name="T110" fmla="*/ 2147483647 w 701"/>
              <a:gd name="T111" fmla="*/ 0 h 11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1"/>
              <a:gd name="T169" fmla="*/ 0 h 1184"/>
              <a:gd name="T170" fmla="*/ 701 w 701"/>
              <a:gd name="T171" fmla="*/ 1184 h 11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1" h="1184">
                <a:moveTo>
                  <a:pt x="610" y="0"/>
                </a:moveTo>
                <a:lnTo>
                  <a:pt x="610" y="833"/>
                </a:lnTo>
                <a:lnTo>
                  <a:pt x="610" y="835"/>
                </a:lnTo>
                <a:lnTo>
                  <a:pt x="610" y="846"/>
                </a:lnTo>
                <a:lnTo>
                  <a:pt x="616" y="878"/>
                </a:lnTo>
                <a:lnTo>
                  <a:pt x="616" y="921"/>
                </a:lnTo>
                <a:lnTo>
                  <a:pt x="610" y="974"/>
                </a:lnTo>
                <a:lnTo>
                  <a:pt x="593" y="1027"/>
                </a:lnTo>
                <a:lnTo>
                  <a:pt x="564" y="1075"/>
                </a:lnTo>
                <a:lnTo>
                  <a:pt x="524" y="1112"/>
                </a:lnTo>
                <a:lnTo>
                  <a:pt x="467" y="1133"/>
                </a:lnTo>
                <a:lnTo>
                  <a:pt x="427" y="1139"/>
                </a:lnTo>
                <a:lnTo>
                  <a:pt x="393" y="1144"/>
                </a:lnTo>
                <a:lnTo>
                  <a:pt x="353" y="1144"/>
                </a:lnTo>
                <a:lnTo>
                  <a:pt x="325" y="1144"/>
                </a:lnTo>
                <a:lnTo>
                  <a:pt x="291" y="1144"/>
                </a:lnTo>
                <a:lnTo>
                  <a:pt x="262" y="1139"/>
                </a:lnTo>
                <a:lnTo>
                  <a:pt x="234" y="1133"/>
                </a:lnTo>
                <a:lnTo>
                  <a:pt x="211" y="1125"/>
                </a:lnTo>
                <a:lnTo>
                  <a:pt x="154" y="1096"/>
                </a:lnTo>
                <a:lnTo>
                  <a:pt x="120" y="1059"/>
                </a:lnTo>
                <a:lnTo>
                  <a:pt x="97" y="1019"/>
                </a:lnTo>
                <a:lnTo>
                  <a:pt x="85" y="976"/>
                </a:lnTo>
                <a:lnTo>
                  <a:pt x="80" y="937"/>
                </a:lnTo>
                <a:lnTo>
                  <a:pt x="80" y="902"/>
                </a:lnTo>
                <a:lnTo>
                  <a:pt x="85" y="878"/>
                </a:lnTo>
                <a:lnTo>
                  <a:pt x="85" y="870"/>
                </a:lnTo>
                <a:lnTo>
                  <a:pt x="6" y="865"/>
                </a:lnTo>
                <a:lnTo>
                  <a:pt x="0" y="878"/>
                </a:lnTo>
                <a:lnTo>
                  <a:pt x="0" y="905"/>
                </a:lnTo>
                <a:lnTo>
                  <a:pt x="0" y="942"/>
                </a:lnTo>
                <a:lnTo>
                  <a:pt x="6" y="984"/>
                </a:lnTo>
                <a:lnTo>
                  <a:pt x="23" y="1032"/>
                </a:lnTo>
                <a:lnTo>
                  <a:pt x="51" y="1080"/>
                </a:lnTo>
                <a:lnTo>
                  <a:pt x="97" y="1120"/>
                </a:lnTo>
                <a:lnTo>
                  <a:pt x="165" y="1155"/>
                </a:lnTo>
                <a:lnTo>
                  <a:pt x="199" y="1165"/>
                </a:lnTo>
                <a:lnTo>
                  <a:pt x="234" y="1173"/>
                </a:lnTo>
                <a:lnTo>
                  <a:pt x="268" y="1179"/>
                </a:lnTo>
                <a:lnTo>
                  <a:pt x="308" y="1181"/>
                </a:lnTo>
                <a:lnTo>
                  <a:pt x="353" y="1184"/>
                </a:lnTo>
                <a:lnTo>
                  <a:pt x="399" y="1181"/>
                </a:lnTo>
                <a:lnTo>
                  <a:pt x="445" y="1176"/>
                </a:lnTo>
                <a:lnTo>
                  <a:pt x="496" y="1168"/>
                </a:lnTo>
                <a:lnTo>
                  <a:pt x="581" y="1141"/>
                </a:lnTo>
                <a:lnTo>
                  <a:pt x="638" y="1096"/>
                </a:lnTo>
                <a:lnTo>
                  <a:pt x="678" y="1043"/>
                </a:lnTo>
                <a:lnTo>
                  <a:pt x="695" y="982"/>
                </a:lnTo>
                <a:lnTo>
                  <a:pt x="701" y="926"/>
                </a:lnTo>
                <a:lnTo>
                  <a:pt x="701" y="878"/>
                </a:lnTo>
                <a:lnTo>
                  <a:pt x="695" y="843"/>
                </a:lnTo>
                <a:lnTo>
                  <a:pt x="690" y="830"/>
                </a:lnTo>
                <a:lnTo>
                  <a:pt x="690" y="833"/>
                </a:lnTo>
                <a:lnTo>
                  <a:pt x="690" y="0"/>
                </a:lnTo>
                <a:lnTo>
                  <a:pt x="610" y="0"/>
                </a:lnTo>
                <a:close/>
              </a:path>
            </a:pathLst>
          </a:custGeom>
          <a:solidFill>
            <a:srgbClr val="FF0000"/>
          </a:solidFill>
          <a:ln w="9525">
            <a:solidFill>
              <a:schemeClr val="tx2"/>
            </a:solidFill>
            <a:round/>
            <a:headEnd/>
            <a:tailEnd/>
          </a:ln>
        </p:spPr>
        <p:txBody>
          <a:bodyPr/>
          <a:lstStyle/>
          <a:p>
            <a:endParaRPr lang="en-US"/>
          </a:p>
        </p:txBody>
      </p:sp>
      <p:sp>
        <p:nvSpPr>
          <p:cNvPr id="17415" name="Line 7"/>
          <p:cNvSpPr>
            <a:spLocks noChangeShapeType="1"/>
          </p:cNvSpPr>
          <p:nvPr/>
        </p:nvSpPr>
        <p:spPr bwMode="auto">
          <a:xfrm>
            <a:off x="533400" y="3581400"/>
            <a:ext cx="0" cy="1752600"/>
          </a:xfrm>
          <a:prstGeom prst="line">
            <a:avLst/>
          </a:prstGeom>
          <a:noFill/>
          <a:ln w="12700">
            <a:solidFill>
              <a:schemeClr val="tx1"/>
            </a:solidFill>
            <a:round/>
            <a:headEnd type="none" w="sm" len="sm"/>
            <a:tailEnd type="triangle" w="sm" len="sm"/>
          </a:ln>
        </p:spPr>
        <p:txBody>
          <a:bodyPr/>
          <a:lstStyle/>
          <a:p>
            <a:endParaRPr lang="en-US"/>
          </a:p>
        </p:txBody>
      </p:sp>
      <p:sp>
        <p:nvSpPr>
          <p:cNvPr id="17416" name="Line 8"/>
          <p:cNvSpPr>
            <a:spLocks noChangeShapeType="1"/>
          </p:cNvSpPr>
          <p:nvPr/>
        </p:nvSpPr>
        <p:spPr bwMode="auto">
          <a:xfrm>
            <a:off x="1600200" y="3581400"/>
            <a:ext cx="0" cy="1524000"/>
          </a:xfrm>
          <a:prstGeom prst="line">
            <a:avLst/>
          </a:prstGeom>
          <a:noFill/>
          <a:ln w="12700">
            <a:solidFill>
              <a:schemeClr val="tx1"/>
            </a:solidFill>
            <a:round/>
            <a:headEnd type="none" w="sm" len="sm"/>
            <a:tailEnd type="triangle" w="sm" len="sm"/>
          </a:ln>
        </p:spPr>
        <p:txBody>
          <a:bodyPr/>
          <a:lstStyle/>
          <a:p>
            <a:endParaRPr lang="en-US"/>
          </a:p>
        </p:txBody>
      </p:sp>
      <p:sp>
        <p:nvSpPr>
          <p:cNvPr id="17417" name="Line 9"/>
          <p:cNvSpPr>
            <a:spLocks noChangeShapeType="1"/>
          </p:cNvSpPr>
          <p:nvPr/>
        </p:nvSpPr>
        <p:spPr bwMode="auto">
          <a:xfrm>
            <a:off x="2667000" y="3581400"/>
            <a:ext cx="0" cy="914400"/>
          </a:xfrm>
          <a:prstGeom prst="line">
            <a:avLst/>
          </a:prstGeom>
          <a:noFill/>
          <a:ln w="12700">
            <a:solidFill>
              <a:schemeClr val="tx1"/>
            </a:solidFill>
            <a:round/>
            <a:headEnd type="none" w="sm" len="sm"/>
            <a:tailEnd type="triangle" w="sm" len="sm"/>
          </a:ln>
        </p:spPr>
        <p:txBody>
          <a:bodyPr/>
          <a:lstStyle/>
          <a:p>
            <a:endParaRPr lang="en-US"/>
          </a:p>
        </p:txBody>
      </p:sp>
      <p:sp>
        <p:nvSpPr>
          <p:cNvPr id="17418" name="Line 10"/>
          <p:cNvSpPr>
            <a:spLocks noChangeShapeType="1"/>
          </p:cNvSpPr>
          <p:nvPr/>
        </p:nvSpPr>
        <p:spPr bwMode="auto">
          <a:xfrm flipH="1">
            <a:off x="3657600" y="3581400"/>
            <a:ext cx="0" cy="457200"/>
          </a:xfrm>
          <a:prstGeom prst="line">
            <a:avLst/>
          </a:prstGeom>
          <a:noFill/>
          <a:ln w="12700">
            <a:solidFill>
              <a:schemeClr val="tx1"/>
            </a:solidFill>
            <a:round/>
            <a:headEnd type="none" w="sm" len="sm"/>
            <a:tailEnd type="triangle" w="sm" len="sm"/>
          </a:ln>
        </p:spPr>
        <p:txBody>
          <a:bodyPr/>
          <a:lstStyle/>
          <a:p>
            <a:endParaRPr lang="en-US"/>
          </a:p>
        </p:txBody>
      </p:sp>
      <p:sp>
        <p:nvSpPr>
          <p:cNvPr id="17419" name="Line 11"/>
          <p:cNvSpPr>
            <a:spLocks noChangeShapeType="1"/>
          </p:cNvSpPr>
          <p:nvPr/>
        </p:nvSpPr>
        <p:spPr bwMode="auto">
          <a:xfrm flipH="1">
            <a:off x="5715000" y="3581400"/>
            <a:ext cx="0" cy="609600"/>
          </a:xfrm>
          <a:prstGeom prst="line">
            <a:avLst/>
          </a:prstGeom>
          <a:noFill/>
          <a:ln w="12700">
            <a:solidFill>
              <a:schemeClr val="tx1"/>
            </a:solidFill>
            <a:round/>
            <a:headEnd type="none" w="sm" len="sm"/>
            <a:tailEnd type="triangle" w="sm" len="sm"/>
          </a:ln>
        </p:spPr>
        <p:txBody>
          <a:bodyPr/>
          <a:lstStyle/>
          <a:p>
            <a:endParaRPr lang="en-US"/>
          </a:p>
        </p:txBody>
      </p:sp>
      <p:sp>
        <p:nvSpPr>
          <p:cNvPr id="17420" name="Line 12"/>
          <p:cNvSpPr>
            <a:spLocks noChangeShapeType="1"/>
          </p:cNvSpPr>
          <p:nvPr/>
        </p:nvSpPr>
        <p:spPr bwMode="auto">
          <a:xfrm>
            <a:off x="6781800" y="3505200"/>
            <a:ext cx="0" cy="1295400"/>
          </a:xfrm>
          <a:prstGeom prst="line">
            <a:avLst/>
          </a:prstGeom>
          <a:noFill/>
          <a:ln w="12700">
            <a:solidFill>
              <a:schemeClr val="tx1"/>
            </a:solidFill>
            <a:round/>
            <a:headEnd type="none" w="sm" len="sm"/>
            <a:tailEnd type="triangle" w="sm" len="sm"/>
          </a:ln>
        </p:spPr>
        <p:txBody>
          <a:bodyPr/>
          <a:lstStyle/>
          <a:p>
            <a:endParaRPr lang="en-US"/>
          </a:p>
        </p:txBody>
      </p:sp>
      <p:sp>
        <p:nvSpPr>
          <p:cNvPr id="17421" name="Line 13"/>
          <p:cNvSpPr>
            <a:spLocks noChangeShapeType="1"/>
          </p:cNvSpPr>
          <p:nvPr/>
        </p:nvSpPr>
        <p:spPr bwMode="auto">
          <a:xfrm>
            <a:off x="7772400" y="3581400"/>
            <a:ext cx="0" cy="1524000"/>
          </a:xfrm>
          <a:prstGeom prst="line">
            <a:avLst/>
          </a:prstGeom>
          <a:noFill/>
          <a:ln w="12700">
            <a:solidFill>
              <a:schemeClr val="tx1"/>
            </a:solidFill>
            <a:round/>
            <a:headEnd type="none" w="sm" len="sm"/>
            <a:tailEnd type="triangle" w="sm" len="sm"/>
          </a:ln>
        </p:spPr>
        <p:txBody>
          <a:bodyPr/>
          <a:lstStyle/>
          <a:p>
            <a:endParaRPr lang="en-US"/>
          </a:p>
        </p:txBody>
      </p:sp>
      <p:sp>
        <p:nvSpPr>
          <p:cNvPr id="17422" name="Line 14"/>
          <p:cNvSpPr>
            <a:spLocks noChangeShapeType="1"/>
          </p:cNvSpPr>
          <p:nvPr/>
        </p:nvSpPr>
        <p:spPr bwMode="auto">
          <a:xfrm flipH="1">
            <a:off x="8839200" y="3505200"/>
            <a:ext cx="0" cy="1981200"/>
          </a:xfrm>
          <a:prstGeom prst="line">
            <a:avLst/>
          </a:prstGeom>
          <a:noFill/>
          <a:ln w="12700">
            <a:solidFill>
              <a:schemeClr val="tx1"/>
            </a:solidFill>
            <a:round/>
            <a:headEnd type="none" w="sm" len="sm"/>
            <a:tailEnd type="triangle" w="sm" len="sm"/>
          </a:ln>
        </p:spPr>
        <p:txBody>
          <a:bodyPr/>
          <a:lstStyle/>
          <a:p>
            <a:endParaRPr lang="en-US"/>
          </a:p>
        </p:txBody>
      </p:sp>
      <p:sp>
        <p:nvSpPr>
          <p:cNvPr id="17423" name="Text Box 15"/>
          <p:cNvSpPr txBox="1">
            <a:spLocks noChangeArrowheads="1"/>
          </p:cNvSpPr>
          <p:nvPr/>
        </p:nvSpPr>
        <p:spPr bwMode="auto">
          <a:xfrm>
            <a:off x="3413125" y="3927475"/>
            <a:ext cx="784189" cy="461665"/>
          </a:xfrm>
          <a:prstGeom prst="rect">
            <a:avLst/>
          </a:prstGeom>
          <a:noFill/>
          <a:ln w="12700">
            <a:noFill/>
            <a:miter lim="800000"/>
            <a:headEnd type="none" w="sm" len="sm"/>
            <a:tailEnd type="none" w="sm" len="sm"/>
          </a:ln>
        </p:spPr>
        <p:txBody>
          <a:bodyPr wrap="none">
            <a:spAutoFit/>
          </a:bodyPr>
          <a:lstStyle/>
          <a:p>
            <a:pPr eaLnBrk="0" hangingPunct="0"/>
            <a:r>
              <a:rPr lang="en-US" sz="2400" b="1" dirty="0">
                <a:latin typeface="Times New Roman" pitchFamily="18" charset="0"/>
              </a:rPr>
              <a:t>ESA</a:t>
            </a:r>
          </a:p>
        </p:txBody>
      </p:sp>
      <p:sp>
        <p:nvSpPr>
          <p:cNvPr id="17424" name="Text Box 16"/>
          <p:cNvSpPr txBox="1">
            <a:spLocks noChangeArrowheads="1"/>
          </p:cNvSpPr>
          <p:nvPr/>
        </p:nvSpPr>
        <p:spPr bwMode="auto">
          <a:xfrm>
            <a:off x="5334000" y="4079875"/>
            <a:ext cx="1295400" cy="457200"/>
          </a:xfrm>
          <a:prstGeom prst="rect">
            <a:avLst/>
          </a:prstGeom>
          <a:noFill/>
          <a:ln w="12700">
            <a:noFill/>
            <a:miter lim="800000"/>
            <a:headEnd type="none" w="sm" len="sm"/>
            <a:tailEnd type="none" w="sm" len="sm"/>
          </a:ln>
        </p:spPr>
        <p:txBody>
          <a:bodyPr>
            <a:spAutoFit/>
          </a:bodyPr>
          <a:lstStyle/>
          <a:p>
            <a:pPr eaLnBrk="0" hangingPunct="0"/>
            <a:r>
              <a:rPr lang="en-US" sz="2400" b="1" dirty="0">
                <a:latin typeface="Times New Roman" pitchFamily="18" charset="0"/>
              </a:rPr>
              <a:t>MPRSA</a:t>
            </a:r>
          </a:p>
        </p:txBody>
      </p:sp>
      <p:sp>
        <p:nvSpPr>
          <p:cNvPr id="17425" name="Text Box 17"/>
          <p:cNvSpPr txBox="1">
            <a:spLocks noChangeArrowheads="1"/>
          </p:cNvSpPr>
          <p:nvPr/>
        </p:nvSpPr>
        <p:spPr bwMode="auto">
          <a:xfrm>
            <a:off x="2209800" y="4460875"/>
            <a:ext cx="1336675" cy="457200"/>
          </a:xfrm>
          <a:prstGeom prst="rect">
            <a:avLst/>
          </a:prstGeom>
          <a:noFill/>
          <a:ln w="12700">
            <a:noFill/>
            <a:miter lim="800000"/>
            <a:headEnd type="none" w="sm" len="sm"/>
            <a:tailEnd type="none" w="sm" len="sm"/>
          </a:ln>
        </p:spPr>
        <p:txBody>
          <a:bodyPr>
            <a:spAutoFit/>
          </a:bodyPr>
          <a:lstStyle/>
          <a:p>
            <a:pPr eaLnBrk="0" hangingPunct="0"/>
            <a:r>
              <a:rPr lang="en-US" sz="2400" b="1">
                <a:latin typeface="Times New Roman" pitchFamily="18" charset="0"/>
              </a:rPr>
              <a:t>NHPA</a:t>
            </a:r>
          </a:p>
        </p:txBody>
      </p:sp>
      <p:sp>
        <p:nvSpPr>
          <p:cNvPr id="17426" name="Text Box 18"/>
          <p:cNvSpPr txBox="1">
            <a:spLocks noChangeArrowheads="1"/>
          </p:cNvSpPr>
          <p:nvPr/>
        </p:nvSpPr>
        <p:spPr bwMode="auto">
          <a:xfrm>
            <a:off x="6324600" y="4689475"/>
            <a:ext cx="1211263" cy="457200"/>
          </a:xfrm>
          <a:prstGeom prst="rect">
            <a:avLst/>
          </a:prstGeom>
          <a:noFill/>
          <a:ln w="12700">
            <a:noFill/>
            <a:miter lim="800000"/>
            <a:headEnd type="none" w="sm" len="sm"/>
            <a:tailEnd type="none" w="sm" len="sm"/>
          </a:ln>
        </p:spPr>
        <p:txBody>
          <a:bodyPr>
            <a:spAutoFit/>
          </a:bodyPr>
          <a:lstStyle/>
          <a:p>
            <a:pPr eaLnBrk="0" hangingPunct="0"/>
            <a:r>
              <a:rPr lang="en-US" sz="2400" b="1">
                <a:latin typeface="Times New Roman" pitchFamily="18" charset="0"/>
              </a:rPr>
              <a:t>CAA</a:t>
            </a:r>
          </a:p>
        </p:txBody>
      </p:sp>
      <p:sp>
        <p:nvSpPr>
          <p:cNvPr id="17427" name="Text Box 19"/>
          <p:cNvSpPr txBox="1">
            <a:spLocks noChangeArrowheads="1"/>
          </p:cNvSpPr>
          <p:nvPr/>
        </p:nvSpPr>
        <p:spPr bwMode="auto">
          <a:xfrm>
            <a:off x="7239000" y="5029200"/>
            <a:ext cx="1557338" cy="461963"/>
          </a:xfrm>
          <a:prstGeom prst="rect">
            <a:avLst/>
          </a:prstGeom>
          <a:noFill/>
          <a:ln w="12700">
            <a:noFill/>
            <a:miter lim="800000"/>
            <a:headEnd type="none" w="sm" len="sm"/>
            <a:tailEnd type="none" w="sm" len="sm"/>
          </a:ln>
        </p:spPr>
        <p:txBody>
          <a:bodyPr>
            <a:spAutoFit/>
          </a:bodyPr>
          <a:lstStyle/>
          <a:p>
            <a:pPr eaLnBrk="0" hangingPunct="0"/>
            <a:r>
              <a:rPr lang="en-US" sz="2400" b="1">
                <a:latin typeface="Times New Roman" pitchFamily="18" charset="0"/>
              </a:rPr>
              <a:t>FWCA</a:t>
            </a:r>
          </a:p>
        </p:txBody>
      </p:sp>
      <p:sp>
        <p:nvSpPr>
          <p:cNvPr id="17428" name="Text Box 20"/>
          <p:cNvSpPr txBox="1">
            <a:spLocks noChangeArrowheads="1"/>
          </p:cNvSpPr>
          <p:nvPr/>
        </p:nvSpPr>
        <p:spPr bwMode="auto">
          <a:xfrm>
            <a:off x="1143000" y="5070475"/>
            <a:ext cx="1219200" cy="457200"/>
          </a:xfrm>
          <a:prstGeom prst="rect">
            <a:avLst/>
          </a:prstGeom>
          <a:noFill/>
          <a:ln w="12700">
            <a:noFill/>
            <a:miter lim="800000"/>
            <a:headEnd type="none" w="sm" len="sm"/>
            <a:tailEnd type="none" w="sm" len="sm"/>
          </a:ln>
        </p:spPr>
        <p:txBody>
          <a:bodyPr>
            <a:spAutoFit/>
          </a:bodyPr>
          <a:lstStyle/>
          <a:p>
            <a:pPr eaLnBrk="0" hangingPunct="0"/>
            <a:r>
              <a:rPr lang="en-US" sz="2400" b="1">
                <a:latin typeface="Times New Roman" pitchFamily="18" charset="0"/>
              </a:rPr>
              <a:t>CWA</a:t>
            </a:r>
          </a:p>
        </p:txBody>
      </p:sp>
      <p:sp>
        <p:nvSpPr>
          <p:cNvPr id="17429" name="Text Box 21"/>
          <p:cNvSpPr txBox="1">
            <a:spLocks noChangeArrowheads="1"/>
          </p:cNvSpPr>
          <p:nvPr/>
        </p:nvSpPr>
        <p:spPr bwMode="auto">
          <a:xfrm>
            <a:off x="0" y="5334000"/>
            <a:ext cx="1676400" cy="830263"/>
          </a:xfrm>
          <a:prstGeom prst="rect">
            <a:avLst/>
          </a:prstGeom>
          <a:noFill/>
          <a:ln w="12700">
            <a:noFill/>
            <a:miter lim="800000"/>
            <a:headEnd type="none" w="sm" len="sm"/>
            <a:tailEnd type="none" w="sm" len="sm"/>
          </a:ln>
        </p:spPr>
        <p:txBody>
          <a:bodyPr>
            <a:spAutoFit/>
          </a:bodyPr>
          <a:lstStyle/>
          <a:p>
            <a:pPr eaLnBrk="0" hangingPunct="0"/>
            <a:r>
              <a:rPr lang="en-US" sz="2400" b="1" dirty="0">
                <a:latin typeface="Times New Roman" pitchFamily="18" charset="0"/>
              </a:rPr>
              <a:t>EFH</a:t>
            </a:r>
          </a:p>
          <a:p>
            <a:pPr eaLnBrk="0" hangingPunct="0"/>
            <a:r>
              <a:rPr lang="en-US" sz="2400" b="1" dirty="0">
                <a:latin typeface="Times New Roman" pitchFamily="18" charset="0"/>
              </a:rPr>
              <a:t>MSFMCA</a:t>
            </a:r>
          </a:p>
        </p:txBody>
      </p:sp>
      <p:sp>
        <p:nvSpPr>
          <p:cNvPr id="17430" name="Text Box 22"/>
          <p:cNvSpPr txBox="1">
            <a:spLocks noChangeArrowheads="1"/>
          </p:cNvSpPr>
          <p:nvPr/>
        </p:nvSpPr>
        <p:spPr bwMode="auto">
          <a:xfrm>
            <a:off x="8001000" y="5334000"/>
            <a:ext cx="1143000" cy="461963"/>
          </a:xfrm>
          <a:prstGeom prst="rect">
            <a:avLst/>
          </a:prstGeom>
          <a:noFill/>
          <a:ln w="12700">
            <a:noFill/>
            <a:miter lim="800000"/>
            <a:headEnd type="none" w="sm" len="sm"/>
            <a:tailEnd type="none" w="sm" len="sm"/>
          </a:ln>
        </p:spPr>
        <p:txBody>
          <a:bodyPr>
            <a:spAutoFit/>
          </a:bodyPr>
          <a:lstStyle/>
          <a:p>
            <a:pPr eaLnBrk="0" hangingPunct="0"/>
            <a:r>
              <a:rPr lang="en-US" sz="2400" b="1">
                <a:latin typeface="Times New Roman" pitchFamily="18" charset="0"/>
              </a:rPr>
              <a:t>CZMA</a:t>
            </a:r>
          </a:p>
        </p:txBody>
      </p:sp>
      <p:sp>
        <p:nvSpPr>
          <p:cNvPr id="23" name="Rectangle 22"/>
          <p:cNvSpPr/>
          <p:nvPr/>
        </p:nvSpPr>
        <p:spPr>
          <a:xfrm>
            <a:off x="2514600" y="381000"/>
            <a:ext cx="4307077" cy="523220"/>
          </a:xfrm>
          <a:prstGeom prst="rect">
            <a:avLst/>
          </a:prstGeom>
        </p:spPr>
        <p:txBody>
          <a:bodyPr wrap="none">
            <a:spAutoFit/>
          </a:bodyPr>
          <a:lstStyle/>
          <a:p>
            <a:r>
              <a:rPr lang="en-US" sz="2800" b="1" dirty="0" smtClean="0"/>
              <a:t>A Collaborative Process</a:t>
            </a:r>
            <a:endParaRPr lang="en-US" sz="2800"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Characterization Studies</a:t>
            </a:r>
          </a:p>
        </p:txBody>
      </p:sp>
      <p:sp>
        <p:nvSpPr>
          <p:cNvPr id="72707" name="Rectangle 3"/>
          <p:cNvSpPr>
            <a:spLocks noGrp="1" noChangeArrowheads="1"/>
          </p:cNvSpPr>
          <p:nvPr>
            <p:ph type="body" idx="1"/>
          </p:nvPr>
        </p:nvSpPr>
        <p:spPr/>
        <p:txBody>
          <a:bodyPr/>
          <a:lstStyle/>
          <a:p>
            <a:pPr>
              <a:lnSpc>
                <a:spcPct val="90000"/>
              </a:lnSpc>
              <a:spcBef>
                <a:spcPct val="50000"/>
              </a:spcBef>
            </a:pPr>
            <a:r>
              <a:rPr lang="en-US" sz="2400"/>
              <a:t>Collected sediment core samples at 15 locations along the channel from 5’ to 28’ below the sediment/water interface</a:t>
            </a:r>
          </a:p>
          <a:p>
            <a:pPr>
              <a:lnSpc>
                <a:spcPct val="90000"/>
              </a:lnSpc>
              <a:spcBef>
                <a:spcPct val="50000"/>
              </a:spcBef>
            </a:pPr>
            <a:r>
              <a:rPr lang="en-US" sz="2400"/>
              <a:t>Characterized water column conditions during survey</a:t>
            </a:r>
          </a:p>
          <a:p>
            <a:pPr>
              <a:lnSpc>
                <a:spcPct val="90000"/>
              </a:lnSpc>
              <a:spcBef>
                <a:spcPct val="50000"/>
              </a:spcBef>
            </a:pPr>
            <a:r>
              <a:rPr lang="en-US" sz="2400"/>
              <a:t>Performed chemical analyses on sediment samples</a:t>
            </a:r>
          </a:p>
          <a:p>
            <a:pPr>
              <a:lnSpc>
                <a:spcPct val="90000"/>
              </a:lnSpc>
              <a:spcBef>
                <a:spcPct val="50000"/>
              </a:spcBef>
            </a:pPr>
            <a:r>
              <a:rPr lang="en-US" sz="2400"/>
              <a:t>Conducted chemical analyses on elutriate samples</a:t>
            </a:r>
          </a:p>
          <a:p>
            <a:pPr>
              <a:lnSpc>
                <a:spcPct val="90000"/>
              </a:lnSpc>
              <a:spcBef>
                <a:spcPct val="50000"/>
              </a:spcBef>
            </a:pPr>
            <a:r>
              <a:rPr lang="en-US" sz="2400"/>
              <a:t>Conducted toxicity tests on sediment and water samples</a:t>
            </a:r>
          </a:p>
          <a:p>
            <a:pPr>
              <a:lnSpc>
                <a:spcPct val="90000"/>
              </a:lnSpc>
              <a:spcBef>
                <a:spcPct val="50000"/>
              </a:spcBef>
            </a:pPr>
            <a:r>
              <a:rPr lang="en-US" sz="2400"/>
              <a:t>Performed bioaccumulation studies on sediments</a:t>
            </a:r>
          </a:p>
          <a:p>
            <a:pPr>
              <a:lnSpc>
                <a:spcPct val="90000"/>
              </a:lnSpc>
              <a:spcBef>
                <a:spcPct val="50000"/>
              </a:spcBef>
            </a:pPr>
            <a:endParaRPr lang="en-US" sz="2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sz="3600"/>
              <a:t>Gulfport Harbor Navigation Channel</a:t>
            </a:r>
            <a:br>
              <a:rPr lang="en-US" sz="3600"/>
            </a:br>
            <a:r>
              <a:rPr lang="en-US" sz="3600"/>
              <a:t>Proposed Improvements</a:t>
            </a:r>
          </a:p>
        </p:txBody>
      </p:sp>
      <p:sp>
        <p:nvSpPr>
          <p:cNvPr id="70659" name="Rectangle 3"/>
          <p:cNvSpPr>
            <a:spLocks noGrp="1" noChangeArrowheads="1"/>
          </p:cNvSpPr>
          <p:nvPr>
            <p:ph type="body" idx="1"/>
          </p:nvPr>
        </p:nvSpPr>
        <p:spPr/>
        <p:txBody>
          <a:bodyPr/>
          <a:lstStyle/>
          <a:p>
            <a:r>
              <a:rPr lang="en-US" sz="2800"/>
              <a:t>Changes in Mississippi Sound</a:t>
            </a:r>
          </a:p>
          <a:p>
            <a:pPr lvl="1"/>
            <a:r>
              <a:rPr lang="en-US" sz="2400"/>
              <a:t>Increase width by 80’ for approximately 11 miles</a:t>
            </a:r>
          </a:p>
          <a:p>
            <a:pPr lvl="1"/>
            <a:r>
              <a:rPr lang="en-US" sz="2400"/>
              <a:t>Dredge ~107 acres of undisturbed bottom</a:t>
            </a:r>
          </a:p>
          <a:p>
            <a:r>
              <a:rPr lang="en-US" sz="2800"/>
              <a:t>Changes in Ship Island Pass</a:t>
            </a:r>
          </a:p>
          <a:p>
            <a:pPr lvl="1"/>
            <a:r>
              <a:rPr lang="en-US" sz="2400"/>
              <a:t>Increase width by 100’ for approximately 10 miles</a:t>
            </a:r>
          </a:p>
          <a:p>
            <a:pPr lvl="1"/>
            <a:r>
              <a:rPr lang="en-US" sz="2400"/>
              <a:t>Dredge ~97 acres of undisturbed bottom</a:t>
            </a:r>
          </a:p>
          <a:p>
            <a:r>
              <a:rPr lang="en-US" sz="2800"/>
              <a:t>Dredged material disposal requirements</a:t>
            </a:r>
          </a:p>
          <a:p>
            <a:pPr lvl="1"/>
            <a:r>
              <a:rPr lang="en-US" sz="2400"/>
              <a:t>Generate slightly more than 3.8 million cubic yards </a:t>
            </a:r>
          </a:p>
          <a:p>
            <a:pPr lvl="1"/>
            <a:endParaRPr lang="en-US" sz="2400"/>
          </a:p>
          <a:p>
            <a:endParaRPr lang="en-US" sz="28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1" name="Picture 5"/>
          <p:cNvPicPr>
            <a:picLocks noChangeAspect="1" noChangeArrowheads="1"/>
          </p:cNvPicPr>
          <p:nvPr/>
        </p:nvPicPr>
        <p:blipFill>
          <a:blip r:embed="rId2" cstate="print"/>
          <a:srcRect/>
          <a:stretch>
            <a:fillRect/>
          </a:stretch>
        </p:blipFill>
        <p:spPr bwMode="auto">
          <a:xfrm rot="5400000">
            <a:off x="1143000" y="-1143000"/>
            <a:ext cx="6858000" cy="9144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ittoral Zone Disposal Area_Chandeleur Island.jpg"/>
          <p:cNvPicPr>
            <a:picLocks noGrp="1" noChangeAspect="1"/>
          </p:cNvPicPr>
          <p:nvPr>
            <p:ph idx="1"/>
          </p:nvPr>
        </p:nvPicPr>
        <p:blipFill>
          <a:blip r:embed="rId2" cstate="print"/>
          <a:stretch>
            <a:fillRect/>
          </a:stretch>
        </p:blipFill>
        <p:spPr>
          <a:xfrm>
            <a:off x="842221" y="1037680"/>
            <a:ext cx="2201129" cy="2848520"/>
          </a:xfrm>
        </p:spPr>
      </p:pic>
      <p:pic>
        <p:nvPicPr>
          <p:cNvPr id="5" name="Picture 4" descr="Littoral Zone Disposal Area_Cat Island.jpg"/>
          <p:cNvPicPr>
            <a:picLocks noChangeAspect="1"/>
          </p:cNvPicPr>
          <p:nvPr/>
        </p:nvPicPr>
        <p:blipFill>
          <a:blip r:embed="rId3" cstate="print"/>
          <a:stretch>
            <a:fillRect/>
          </a:stretch>
        </p:blipFill>
        <p:spPr>
          <a:xfrm>
            <a:off x="457200" y="76200"/>
            <a:ext cx="3884346" cy="5026800"/>
          </a:xfrm>
          <a:prstGeom prst="rect">
            <a:avLst/>
          </a:prstGeom>
        </p:spPr>
      </p:pic>
      <p:pic>
        <p:nvPicPr>
          <p:cNvPr id="6" name="Picture 5" descr="Littoral Zone Disposal Area_Chandeleur Island.jpg"/>
          <p:cNvPicPr>
            <a:picLocks noChangeAspect="1"/>
          </p:cNvPicPr>
          <p:nvPr/>
        </p:nvPicPr>
        <p:blipFill>
          <a:blip r:embed="rId4" cstate="print"/>
          <a:stretch>
            <a:fillRect/>
          </a:stretch>
        </p:blipFill>
        <p:spPr>
          <a:xfrm>
            <a:off x="4724400" y="1219200"/>
            <a:ext cx="3532909" cy="4572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Happens</a:t>
            </a:r>
            <a:endParaRPr lang="en-US" dirty="0"/>
          </a:p>
        </p:txBody>
      </p:sp>
      <p:sp>
        <p:nvSpPr>
          <p:cNvPr id="3" name="Content Placeholder 2"/>
          <p:cNvSpPr>
            <a:spLocks noGrp="1"/>
          </p:cNvSpPr>
          <p:nvPr>
            <p:ph idx="1"/>
          </p:nvPr>
        </p:nvSpPr>
        <p:spPr>
          <a:xfrm>
            <a:off x="228600" y="1600200"/>
            <a:ext cx="8763000" cy="3886200"/>
          </a:xfrm>
        </p:spPr>
        <p:txBody>
          <a:bodyPr/>
          <a:lstStyle/>
          <a:p>
            <a:pPr>
              <a:buNone/>
            </a:pPr>
            <a:r>
              <a:rPr lang="en-US" dirty="0" smtClean="0"/>
              <a:t>Deepwater Horizon Oil Spill on April 20</a:t>
            </a:r>
            <a:r>
              <a:rPr lang="en-US" baseline="30000" dirty="0" smtClean="0"/>
              <a:t>th</a:t>
            </a:r>
            <a:r>
              <a:rPr lang="en-US" dirty="0" smtClean="0"/>
              <a:t> 2010</a:t>
            </a:r>
            <a:endParaRPr lang="en-US" dirty="0"/>
          </a:p>
        </p:txBody>
      </p:sp>
      <p:pic>
        <p:nvPicPr>
          <p:cNvPr id="232456" name="Picture 8" descr="http://184.73.194.48/slideshow/ssp_director/p.php?a=IScqMCEzMiYxPlQzJmYxaDI5JmI/VGgsbXZuLTMkKyIiJC0mOz8/NSY8Nz81LT4yJiM3JTsmMiszJTQy&amp;m=1274805134"/>
          <p:cNvPicPr>
            <a:picLocks noChangeAspect="1" noChangeArrowheads="1"/>
          </p:cNvPicPr>
          <p:nvPr/>
        </p:nvPicPr>
        <p:blipFill>
          <a:blip r:embed="rId2" cstate="print"/>
          <a:srcRect/>
          <a:stretch>
            <a:fillRect/>
          </a:stretch>
        </p:blipFill>
        <p:spPr bwMode="auto">
          <a:xfrm>
            <a:off x="2362200" y="2895600"/>
            <a:ext cx="4114800" cy="2829168"/>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381000"/>
            <a:ext cx="8229600" cy="1905000"/>
          </a:xfrm>
        </p:spPr>
        <p:txBody>
          <a:bodyPr anchor="t"/>
          <a:lstStyle/>
          <a:p>
            <a:pPr eaLnBrk="1" hangingPunct="1"/>
            <a:r>
              <a:rPr lang="en-US" sz="2200" b="1" dirty="0" smtClean="0">
                <a:solidFill>
                  <a:schemeClr val="tx1"/>
                </a:solidFill>
              </a:rPr>
              <a:t>National Environmental Policy Act 1969</a:t>
            </a:r>
            <a:br>
              <a:rPr lang="en-US" sz="2200" b="1" dirty="0" smtClean="0">
                <a:solidFill>
                  <a:schemeClr val="tx1"/>
                </a:solidFill>
              </a:rPr>
            </a:br>
            <a:r>
              <a:rPr lang="en-US" sz="2000" b="1" dirty="0" smtClean="0"/>
              <a:t>42 U.S.C. 4321 </a:t>
            </a:r>
            <a:r>
              <a:rPr lang="en-US" sz="2000" b="1" i="1" dirty="0" smtClean="0"/>
              <a:t>et seq.</a:t>
            </a:r>
            <a:r>
              <a:rPr lang="en-US" sz="2400" dirty="0" smtClean="0"/>
              <a:t/>
            </a:r>
            <a:br>
              <a:rPr lang="en-US" sz="2400" dirty="0" smtClean="0"/>
            </a:br>
            <a:endParaRPr lang="en-US" sz="2200" b="1" dirty="0" smtClean="0">
              <a:solidFill>
                <a:schemeClr val="tx1"/>
              </a:solidFill>
            </a:endParaRPr>
          </a:p>
        </p:txBody>
      </p:sp>
      <p:sp>
        <p:nvSpPr>
          <p:cNvPr id="18435" name="Rectangle 3"/>
          <p:cNvSpPr>
            <a:spLocks noGrp="1" noChangeArrowheads="1"/>
          </p:cNvSpPr>
          <p:nvPr>
            <p:ph type="body" idx="1"/>
          </p:nvPr>
        </p:nvSpPr>
        <p:spPr>
          <a:xfrm>
            <a:off x="533400" y="1371600"/>
            <a:ext cx="8229600" cy="4343400"/>
          </a:xfrm>
        </p:spPr>
        <p:txBody>
          <a:bodyPr/>
          <a:lstStyle/>
          <a:p>
            <a:pPr eaLnBrk="1" hangingPunct="1">
              <a:lnSpc>
                <a:spcPct val="80000"/>
              </a:lnSpc>
              <a:buFontTx/>
              <a:buNone/>
            </a:pPr>
            <a:r>
              <a:rPr lang="en-US" sz="2000" dirty="0" smtClean="0"/>
              <a:t>Purpose</a:t>
            </a:r>
          </a:p>
          <a:p>
            <a:pPr lvl="1" eaLnBrk="1" hangingPunct="1">
              <a:lnSpc>
                <a:spcPct val="80000"/>
              </a:lnSpc>
              <a:buFontTx/>
              <a:buNone/>
            </a:pPr>
            <a:r>
              <a:rPr lang="en-US" sz="2000" dirty="0" smtClean="0"/>
              <a:t>“…</a:t>
            </a:r>
            <a:r>
              <a:rPr lang="en-US" sz="2000" u="sng" dirty="0" smtClean="0"/>
              <a:t>to declare a national policy</a:t>
            </a:r>
            <a:r>
              <a:rPr lang="en-US" sz="2000" dirty="0" smtClean="0"/>
              <a:t> which will encourage productive and enjoyable harmony </a:t>
            </a:r>
            <a:r>
              <a:rPr lang="en-US" sz="2000" u="sng" dirty="0" smtClean="0"/>
              <a:t>between man and his environment</a:t>
            </a:r>
            <a:r>
              <a:rPr lang="en-US" sz="2000" dirty="0" smtClean="0"/>
              <a:t>…”</a:t>
            </a:r>
          </a:p>
          <a:p>
            <a:pPr eaLnBrk="1" hangingPunct="1">
              <a:lnSpc>
                <a:spcPct val="80000"/>
              </a:lnSpc>
              <a:buFontTx/>
              <a:buNone/>
            </a:pPr>
            <a:r>
              <a:rPr lang="en-US" sz="2000" dirty="0" smtClean="0"/>
              <a:t>History</a:t>
            </a:r>
          </a:p>
          <a:p>
            <a:pPr eaLnBrk="1" hangingPunct="1">
              <a:lnSpc>
                <a:spcPct val="80000"/>
              </a:lnSpc>
              <a:buFontTx/>
              <a:buNone/>
            </a:pPr>
            <a:r>
              <a:rPr lang="en-US" sz="2000" dirty="0" smtClean="0"/>
              <a:t>	Rachel Carson: Silent Spring ’63</a:t>
            </a:r>
          </a:p>
          <a:p>
            <a:pPr eaLnBrk="1" hangingPunct="1">
              <a:lnSpc>
                <a:spcPct val="80000"/>
              </a:lnSpc>
              <a:buFontTx/>
              <a:buNone/>
            </a:pPr>
            <a:r>
              <a:rPr lang="en-US" sz="2000" dirty="0" smtClean="0"/>
              <a:t>	Cuyahoga River Burning ’69</a:t>
            </a:r>
          </a:p>
          <a:p>
            <a:pPr eaLnBrk="1" hangingPunct="1">
              <a:lnSpc>
                <a:spcPct val="80000"/>
              </a:lnSpc>
              <a:buFontTx/>
              <a:buNone/>
            </a:pPr>
            <a:r>
              <a:rPr lang="en-US" sz="2000" dirty="0" smtClean="0"/>
              <a:t>	S. 1075, Senator Jackson ’69</a:t>
            </a:r>
          </a:p>
          <a:p>
            <a:pPr eaLnBrk="1" hangingPunct="1">
              <a:lnSpc>
                <a:spcPct val="80000"/>
              </a:lnSpc>
              <a:buFontTx/>
              <a:buNone/>
            </a:pPr>
            <a:r>
              <a:rPr lang="en-US" sz="2000" dirty="0" smtClean="0"/>
              <a:t>	HR 6750 Rep. John Dingell ‘69</a:t>
            </a:r>
          </a:p>
          <a:p>
            <a:pPr eaLnBrk="1" hangingPunct="1">
              <a:lnSpc>
                <a:spcPct val="80000"/>
              </a:lnSpc>
              <a:buFontTx/>
              <a:buNone/>
            </a:pPr>
            <a:r>
              <a:rPr lang="en-US" sz="2000" dirty="0" smtClean="0"/>
              <a:t>	Signed by President Nixon 1 Jan 1970, PL 91-190</a:t>
            </a:r>
          </a:p>
          <a:p>
            <a:pPr eaLnBrk="1" hangingPunct="1">
              <a:lnSpc>
                <a:spcPct val="80000"/>
              </a:lnSpc>
              <a:buFontTx/>
              <a:buNone/>
            </a:pPr>
            <a:endParaRPr lang="en-US" sz="2400" dirty="0" smtClean="0"/>
          </a:p>
          <a:p>
            <a:pPr eaLnBrk="1" hangingPunct="1">
              <a:lnSpc>
                <a:spcPct val="80000"/>
              </a:lnSpc>
              <a:buFontTx/>
              <a:buNone/>
            </a:pPr>
            <a:endParaRPr lang="en-US" sz="2400" dirty="0" smtClean="0">
              <a:solidFill>
                <a:srgbClr val="990033"/>
              </a:solidFill>
            </a:endParaRPr>
          </a:p>
          <a:p>
            <a:pPr eaLnBrk="1" hangingPunct="1">
              <a:lnSpc>
                <a:spcPct val="80000"/>
              </a:lnSpc>
              <a:buFontTx/>
              <a:buNone/>
            </a:pPr>
            <a:endParaRPr lang="en-US" sz="1800" dirty="0" smtClean="0">
              <a:solidFill>
                <a:srgbClr val="CC0000"/>
              </a:solidFill>
            </a:endParaRPr>
          </a:p>
        </p:txBody>
      </p:sp>
      <p:sp>
        <p:nvSpPr>
          <p:cNvPr id="18436" name="Rectangle 4"/>
          <p:cNvSpPr>
            <a:spLocks noChangeArrowheads="1"/>
          </p:cNvSpPr>
          <p:nvPr/>
        </p:nvSpPr>
        <p:spPr bwMode="auto">
          <a:xfrm>
            <a:off x="533400" y="5334000"/>
            <a:ext cx="8229600" cy="1066800"/>
          </a:xfrm>
          <a:prstGeom prst="rect">
            <a:avLst/>
          </a:prstGeom>
          <a:noFill/>
          <a:ln w="9525">
            <a:noFill/>
            <a:miter lim="800000"/>
            <a:headEnd/>
            <a:tailEnd/>
          </a:ln>
        </p:spPr>
        <p:txBody>
          <a:bodyPr/>
          <a:lstStyle/>
          <a:p>
            <a:pPr algn="ctr">
              <a:lnSpc>
                <a:spcPct val="90000"/>
              </a:lnSpc>
              <a:spcBef>
                <a:spcPct val="20000"/>
              </a:spcBef>
            </a:pPr>
            <a:endParaRPr lang="en-US" sz="2400">
              <a:solidFill>
                <a:srgbClr val="FF33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304800"/>
            <a:ext cx="8229600" cy="1828800"/>
          </a:xfrm>
        </p:spPr>
        <p:txBody>
          <a:bodyPr anchor="t"/>
          <a:lstStyle/>
          <a:p>
            <a:pPr eaLnBrk="1" hangingPunct="1"/>
            <a:r>
              <a:rPr lang="en-US" sz="2200" b="1" dirty="0" smtClean="0">
                <a:solidFill>
                  <a:schemeClr val="tx1"/>
                </a:solidFill>
              </a:rPr>
              <a:t>National Environmental Policy Act 1969</a:t>
            </a:r>
            <a:endParaRPr lang="en-US" sz="2200" b="1" dirty="0" smtClean="0"/>
          </a:p>
        </p:txBody>
      </p:sp>
      <p:sp>
        <p:nvSpPr>
          <p:cNvPr id="19459" name="Content Placeholder 2"/>
          <p:cNvSpPr>
            <a:spLocks noGrp="1"/>
          </p:cNvSpPr>
          <p:nvPr>
            <p:ph idx="1"/>
          </p:nvPr>
        </p:nvSpPr>
        <p:spPr>
          <a:xfrm>
            <a:off x="457200" y="914400"/>
            <a:ext cx="8229600" cy="5486400"/>
          </a:xfrm>
        </p:spPr>
        <p:txBody>
          <a:bodyPr/>
          <a:lstStyle/>
          <a:p>
            <a:pPr eaLnBrk="1" hangingPunct="1"/>
            <a:r>
              <a:rPr lang="en-US" sz="1400" dirty="0" smtClean="0"/>
              <a:t>Requires all Federal agencies to </a:t>
            </a:r>
            <a:r>
              <a:rPr lang="en-US" sz="1400" b="1" u="sng" dirty="0" smtClean="0">
                <a:solidFill>
                  <a:srgbClr val="FF0000"/>
                </a:solidFill>
              </a:rPr>
              <a:t>consider environmental consequences of Federal actions</a:t>
            </a:r>
            <a:r>
              <a:rPr lang="en-US" sz="1400" b="1" u="sng" dirty="0" smtClean="0"/>
              <a:t> </a:t>
            </a:r>
            <a:r>
              <a:rPr lang="en-US" sz="1400" dirty="0" smtClean="0"/>
              <a:t>- aimed at the Federal government and not at individuals or the states. </a:t>
            </a:r>
          </a:p>
          <a:p>
            <a:pPr eaLnBrk="1" hangingPunct="1"/>
            <a:r>
              <a:rPr lang="en-US" sz="1400" dirty="0" smtClean="0"/>
              <a:t>For </a:t>
            </a:r>
            <a:r>
              <a:rPr lang="en-US" sz="1400" b="1" u="sng" dirty="0" smtClean="0"/>
              <a:t>"major” Federal actions </a:t>
            </a:r>
            <a:r>
              <a:rPr lang="en-US" sz="1400" dirty="0" smtClean="0"/>
              <a:t>significantly affecting the quality of the human environment, a </a:t>
            </a:r>
            <a:r>
              <a:rPr lang="en-US" sz="1400" b="1" u="sng" dirty="0" smtClean="0"/>
              <a:t>detailed statement required  by the responsible official on ... the environmental impact of the proposed project ....EIS</a:t>
            </a:r>
          </a:p>
          <a:p>
            <a:pPr eaLnBrk="1" hangingPunct="1"/>
            <a:r>
              <a:rPr lang="en-US" sz="1400" dirty="0" smtClean="0"/>
              <a:t>The idea of NEPA - </a:t>
            </a:r>
            <a:r>
              <a:rPr lang="en-US" sz="1400" b="1" u="sng" dirty="0" smtClean="0">
                <a:solidFill>
                  <a:srgbClr val="FF0000"/>
                </a:solidFill>
              </a:rPr>
              <a:t>procedural steps</a:t>
            </a:r>
            <a:r>
              <a:rPr lang="en-US" sz="1400" b="1" dirty="0" smtClean="0">
                <a:solidFill>
                  <a:srgbClr val="FF0000"/>
                </a:solidFill>
              </a:rPr>
              <a:t> </a:t>
            </a:r>
            <a:r>
              <a:rPr lang="en-US" sz="1400" dirty="0" smtClean="0"/>
              <a:t>be taken by an agency prior to the initiation of any project to assure that the </a:t>
            </a:r>
            <a:r>
              <a:rPr lang="en-US" sz="1400" b="1" u="sng" dirty="0" smtClean="0"/>
              <a:t>decision maker </a:t>
            </a:r>
            <a:r>
              <a:rPr lang="en-US" sz="1400" dirty="0" smtClean="0"/>
              <a:t>and the </a:t>
            </a:r>
            <a:r>
              <a:rPr lang="en-US" sz="1400" b="1" u="sng" dirty="0" smtClean="0"/>
              <a:t>public</a:t>
            </a:r>
            <a:r>
              <a:rPr lang="en-US" sz="1400" dirty="0" smtClean="0"/>
              <a:t> would be</a:t>
            </a:r>
            <a:r>
              <a:rPr lang="en-US" sz="1400" dirty="0" smtClean="0">
                <a:solidFill>
                  <a:srgbClr val="FF0000"/>
                </a:solidFill>
              </a:rPr>
              <a:t> </a:t>
            </a:r>
            <a:r>
              <a:rPr lang="en-US" sz="1400" b="1" u="sng" dirty="0" smtClean="0"/>
              <a:t>apprized of the environmental consequences</a:t>
            </a:r>
            <a:r>
              <a:rPr lang="en-US" sz="1400" b="1" dirty="0" smtClean="0"/>
              <a:t> </a:t>
            </a:r>
            <a:r>
              <a:rPr lang="en-US" sz="1400" dirty="0" smtClean="0"/>
              <a:t>of the project. NEPA puts the environment on equal footing with other factors, such as economics, defense needs, etc. </a:t>
            </a:r>
          </a:p>
          <a:p>
            <a:pPr eaLnBrk="1" hangingPunct="1"/>
            <a:r>
              <a:rPr lang="en-US" sz="1400" dirty="0" smtClean="0"/>
              <a:t>NEPA requires an agency to </a:t>
            </a:r>
            <a:r>
              <a:rPr lang="en-US" sz="1400" b="1" u="sng" dirty="0" smtClean="0">
                <a:solidFill>
                  <a:srgbClr val="FF0000"/>
                </a:solidFill>
              </a:rPr>
              <a:t>take a hard look at environmental impacts</a:t>
            </a:r>
            <a:r>
              <a:rPr lang="en-US" sz="1400" dirty="0" smtClean="0"/>
              <a:t>, but that agency can still decide to take the most destructive course of action if it wants. There is no requirement in NEPA that the agency bias its decision in favor of protection of public health and the environment. </a:t>
            </a:r>
          </a:p>
          <a:p>
            <a:pPr eaLnBrk="1" hangingPunct="1"/>
            <a:r>
              <a:rPr lang="en-US" sz="1400" dirty="0" smtClean="0"/>
              <a:t>The </a:t>
            </a:r>
            <a:r>
              <a:rPr lang="en-US" sz="1400" b="1" u="sng" dirty="0" smtClean="0">
                <a:solidFill>
                  <a:srgbClr val="FF0000"/>
                </a:solidFill>
              </a:rPr>
              <a:t>detailed evaluation required before a 'critical decision‘ made to act</a:t>
            </a:r>
            <a:r>
              <a:rPr lang="en-US" sz="1400" dirty="0" smtClean="0"/>
              <a:t>.  This threshold is reached when the agency proposes to make an </a:t>
            </a:r>
            <a:r>
              <a:rPr lang="en-US" sz="1400" b="1" u="sng" dirty="0" smtClean="0"/>
              <a:t>irreversible and irretrievable commitment of resources</a:t>
            </a:r>
            <a:r>
              <a:rPr lang="en-US" sz="1400" dirty="0" smtClean="0"/>
              <a:t> to a project.</a:t>
            </a:r>
          </a:p>
          <a:p>
            <a:pPr eaLnBrk="1" hangingPunct="1"/>
            <a:r>
              <a:rPr lang="en-US" sz="1400" dirty="0" smtClean="0"/>
              <a:t>The key things that must be identified and considered are: </a:t>
            </a:r>
            <a:r>
              <a:rPr lang="en-US" sz="1400" b="1" u="sng" dirty="0" smtClean="0"/>
              <a:t>reasonable  alternatives </a:t>
            </a:r>
            <a:r>
              <a:rPr lang="en-US" sz="1400" dirty="0" smtClean="0"/>
              <a:t>to the proposed action, the </a:t>
            </a:r>
            <a:r>
              <a:rPr lang="en-US" sz="1400" b="1" u="sng" dirty="0" smtClean="0"/>
              <a:t>direct impacts of each alternative </a:t>
            </a:r>
            <a:r>
              <a:rPr lang="en-US" sz="1400" dirty="0" smtClean="0"/>
              <a:t>(including the proposed one), the </a:t>
            </a:r>
            <a:r>
              <a:rPr lang="en-US" sz="1400" b="1" u="sng" dirty="0" smtClean="0"/>
              <a:t>indirect impacts</a:t>
            </a:r>
            <a:r>
              <a:rPr lang="en-US" sz="1400" dirty="0" smtClean="0"/>
              <a:t>, and the </a:t>
            </a:r>
            <a:r>
              <a:rPr lang="en-US" sz="1400" b="1" u="sng" dirty="0" smtClean="0"/>
              <a:t>cumulative impacts </a:t>
            </a:r>
            <a:r>
              <a:rPr lang="en-US" sz="1400" dirty="0" smtClean="0"/>
              <a:t>of the proposed action with other nearby or similar actions. </a:t>
            </a:r>
          </a:p>
          <a:p>
            <a:pPr eaLnBrk="1" hangingPunct="1"/>
            <a:r>
              <a:rPr lang="en-US" sz="1400" dirty="0" smtClean="0"/>
              <a:t>Agency must have </a:t>
            </a:r>
            <a:r>
              <a:rPr lang="en-US" sz="1400" b="1" u="sng" dirty="0" smtClean="0">
                <a:solidFill>
                  <a:srgbClr val="FF0000"/>
                </a:solidFill>
              </a:rPr>
              <a:t>site-specific data and information </a:t>
            </a:r>
            <a:r>
              <a:rPr lang="en-US" sz="1400" dirty="0" smtClean="0"/>
              <a:t>on which to base those considerations.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74638"/>
            <a:ext cx="8229600" cy="411162"/>
          </a:xfrm>
        </p:spPr>
        <p:txBody>
          <a:bodyPr anchor="t"/>
          <a:lstStyle/>
          <a:p>
            <a:pPr eaLnBrk="1" hangingPunct="1"/>
            <a:r>
              <a:rPr lang="en-US" sz="2000" b="1" dirty="0" smtClean="0"/>
              <a:t>NEPA No No’s</a:t>
            </a:r>
          </a:p>
        </p:txBody>
      </p:sp>
      <p:sp>
        <p:nvSpPr>
          <p:cNvPr id="20483" name="Rectangle 2"/>
          <p:cNvSpPr>
            <a:spLocks noChangeArrowheads="1"/>
          </p:cNvSpPr>
          <p:nvPr/>
        </p:nvSpPr>
        <p:spPr bwMode="auto">
          <a:xfrm>
            <a:off x="609600" y="914400"/>
            <a:ext cx="8001000" cy="2585323"/>
          </a:xfrm>
          <a:prstGeom prst="rect">
            <a:avLst/>
          </a:prstGeom>
          <a:noFill/>
          <a:ln w="9525">
            <a:noFill/>
            <a:miter lim="800000"/>
            <a:headEnd/>
            <a:tailEnd/>
          </a:ln>
        </p:spPr>
        <p:txBody>
          <a:bodyPr>
            <a:spAutoFit/>
          </a:bodyPr>
          <a:lstStyle/>
          <a:p>
            <a:pPr>
              <a:buFont typeface="Arial" pitchFamily="34" charset="0"/>
              <a:buChar char="•"/>
            </a:pPr>
            <a:r>
              <a:rPr lang="en-US" dirty="0"/>
              <a:t> A court may reverse an agency's decision under NEPA if the agencies decision was:</a:t>
            </a:r>
          </a:p>
          <a:p>
            <a:pPr lvl="1">
              <a:buFont typeface="Wingdings" pitchFamily="2" charset="2"/>
              <a:buChar char="Ø"/>
            </a:pPr>
            <a:r>
              <a:rPr lang="en-US" dirty="0"/>
              <a:t>	</a:t>
            </a:r>
            <a:r>
              <a:rPr lang="en-US" b="1" dirty="0"/>
              <a:t>arbitrary</a:t>
            </a:r>
          </a:p>
          <a:p>
            <a:pPr lvl="1">
              <a:buFont typeface="Wingdings" pitchFamily="2" charset="2"/>
              <a:buChar char="Ø"/>
            </a:pPr>
            <a:r>
              <a:rPr lang="en-US" b="1" dirty="0"/>
              <a:t>	capricious</a:t>
            </a:r>
          </a:p>
          <a:p>
            <a:pPr lvl="1">
              <a:buFont typeface="Wingdings" pitchFamily="2" charset="2"/>
              <a:buChar char="Ø"/>
            </a:pPr>
            <a:r>
              <a:rPr lang="en-US" b="1" dirty="0"/>
              <a:t>	an abuse of discretion or otherwise not in accordance with 	process &amp; </a:t>
            </a:r>
            <a:r>
              <a:rPr lang="en-US" b="1" dirty="0" smtClean="0"/>
              <a:t>law</a:t>
            </a:r>
          </a:p>
          <a:p>
            <a:pPr lvl="1"/>
            <a:r>
              <a:rPr lang="en-US" b="1" dirty="0" smtClean="0"/>
              <a:t> </a:t>
            </a:r>
            <a:endParaRPr lang="en-US" b="1" dirty="0"/>
          </a:p>
          <a:p>
            <a:pPr>
              <a:buFont typeface="Arial" pitchFamily="34" charset="0"/>
              <a:buChar char="•"/>
            </a:pPr>
            <a:endParaRPr lang="en-US" dirty="0"/>
          </a:p>
          <a:p>
            <a:r>
              <a:rPr lang="en-US" dirty="0"/>
              <a:t> </a:t>
            </a:r>
          </a:p>
        </p:txBody>
      </p:sp>
      <p:sp>
        <p:nvSpPr>
          <p:cNvPr id="20484" name="Rectangle 5"/>
          <p:cNvSpPr>
            <a:spLocks noChangeArrowheads="1"/>
          </p:cNvSpPr>
          <p:nvPr/>
        </p:nvSpPr>
        <p:spPr bwMode="auto">
          <a:xfrm>
            <a:off x="609600" y="2590800"/>
            <a:ext cx="7543800" cy="2586038"/>
          </a:xfrm>
          <a:prstGeom prst="rect">
            <a:avLst/>
          </a:prstGeom>
          <a:noFill/>
          <a:ln w="9525">
            <a:noFill/>
            <a:miter lim="800000"/>
            <a:headEnd/>
            <a:tailEnd/>
          </a:ln>
        </p:spPr>
        <p:txBody>
          <a:bodyPr>
            <a:spAutoFit/>
          </a:bodyPr>
          <a:lstStyle/>
          <a:p>
            <a:pPr>
              <a:buFont typeface="Arial" pitchFamily="34" charset="0"/>
              <a:buChar char="•"/>
            </a:pPr>
            <a:r>
              <a:rPr lang="en-US" dirty="0"/>
              <a:t> P</a:t>
            </a:r>
            <a:r>
              <a:rPr lang="en-US" b="1" dirty="0"/>
              <a:t>ublic opportunity for comment</a:t>
            </a:r>
            <a:r>
              <a:rPr lang="en-US" dirty="0"/>
              <a:t> in the NEPA process - </a:t>
            </a:r>
            <a:r>
              <a:rPr lang="en-US" dirty="0" smtClean="0"/>
              <a:t>required </a:t>
            </a:r>
            <a:endParaRPr lang="en-US" dirty="0"/>
          </a:p>
          <a:p>
            <a:pPr>
              <a:buFont typeface="Arial" pitchFamily="34" charset="0"/>
              <a:buChar char="•"/>
            </a:pPr>
            <a:r>
              <a:rPr lang="en-US" dirty="0" smtClean="0"/>
              <a:t> Agency </a:t>
            </a:r>
            <a:r>
              <a:rPr lang="en-US" dirty="0"/>
              <a:t>NEPA procedures must insure that environmental information is </a:t>
            </a:r>
            <a:r>
              <a:rPr lang="en-US" b="1" dirty="0"/>
              <a:t>available to public officials and citizens </a:t>
            </a:r>
            <a:r>
              <a:rPr lang="en-US" b="1" u="sng" dirty="0"/>
              <a:t>before</a:t>
            </a:r>
            <a:r>
              <a:rPr lang="en-US" b="1" dirty="0"/>
              <a:t> decisions are made and before actions are taken</a:t>
            </a:r>
            <a:r>
              <a:rPr lang="en-US" dirty="0"/>
              <a:t>. Requires full and open disclosure of all facts used in making the decision.  </a:t>
            </a:r>
          </a:p>
          <a:p>
            <a:pPr>
              <a:buFont typeface="Arial" pitchFamily="34" charset="0"/>
              <a:buChar char="•"/>
            </a:pPr>
            <a:r>
              <a:rPr lang="en-US" dirty="0" smtClean="0"/>
              <a:t> The </a:t>
            </a:r>
            <a:r>
              <a:rPr lang="en-US" dirty="0"/>
              <a:t>information must be of high quality – a hard look. </a:t>
            </a:r>
          </a:p>
          <a:p>
            <a:endParaRPr lang="en-US" dirty="0"/>
          </a:p>
          <a:p>
            <a:pPr>
              <a:buFont typeface="Arial" pitchFamily="34" charset="0"/>
              <a:buChar char="•"/>
            </a:pPr>
            <a:r>
              <a:rPr lang="en-US" b="1" dirty="0" smtClean="0"/>
              <a:t> Accurate </a:t>
            </a:r>
            <a:r>
              <a:rPr lang="en-US" b="1" dirty="0"/>
              <a:t>scientific analysis, expert agency comments, and public scrutiny are essential to implementing NEPA</a:t>
            </a:r>
            <a:r>
              <a:rPr lang="en-US" dirty="0"/>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304800"/>
            <a:ext cx="8637588" cy="1997075"/>
          </a:xfrm>
        </p:spPr>
        <p:txBody>
          <a:bodyPr anchor="t"/>
          <a:lstStyle/>
          <a:p>
            <a:pPr eaLnBrk="1" hangingPunct="1"/>
            <a:r>
              <a:rPr lang="en-US" sz="2200" b="1" dirty="0" smtClean="0">
                <a:solidFill>
                  <a:schemeClr val="tx1"/>
                </a:solidFill>
              </a:rPr>
              <a:t>National Environmental Policy Act 1969</a:t>
            </a:r>
            <a:r>
              <a:rPr lang="en-US" sz="2200" b="1" dirty="0" smtClean="0">
                <a:latin typeface="Times New Roman" pitchFamily="18" charset="0"/>
              </a:rPr>
              <a:t> </a:t>
            </a:r>
            <a:r>
              <a:rPr lang="en-US" dirty="0" smtClean="0">
                <a:latin typeface="Times New Roman" pitchFamily="18" charset="0"/>
              </a:rPr>
              <a:t/>
            </a:r>
            <a:br>
              <a:rPr lang="en-US" dirty="0" smtClean="0">
                <a:latin typeface="Times New Roman" pitchFamily="18" charset="0"/>
              </a:rPr>
            </a:br>
            <a:endParaRPr lang="en-US" dirty="0" smtClean="0">
              <a:latin typeface="Times New Roman" pitchFamily="18" charset="0"/>
            </a:endParaRPr>
          </a:p>
        </p:txBody>
      </p:sp>
      <p:sp>
        <p:nvSpPr>
          <p:cNvPr id="21507" name="Rectangle 3"/>
          <p:cNvSpPr>
            <a:spLocks noGrp="1" noChangeArrowheads="1"/>
          </p:cNvSpPr>
          <p:nvPr>
            <p:ph type="body" idx="1"/>
          </p:nvPr>
        </p:nvSpPr>
        <p:spPr>
          <a:xfrm>
            <a:off x="152400" y="1143000"/>
            <a:ext cx="8763000" cy="5257800"/>
          </a:xfrm>
        </p:spPr>
        <p:txBody>
          <a:bodyPr/>
          <a:lstStyle/>
          <a:p>
            <a:pPr eaLnBrk="1" hangingPunct="1">
              <a:lnSpc>
                <a:spcPct val="90000"/>
              </a:lnSpc>
              <a:buClr>
                <a:schemeClr val="tx1"/>
              </a:buClr>
            </a:pPr>
            <a:r>
              <a:rPr lang="en-US" sz="2000" dirty="0" smtClean="0"/>
              <a:t>CEQ Regulations (40 CFR 1500.1)</a:t>
            </a:r>
          </a:p>
          <a:p>
            <a:pPr eaLnBrk="1" hangingPunct="1">
              <a:lnSpc>
                <a:spcPct val="90000"/>
              </a:lnSpc>
              <a:buClr>
                <a:schemeClr val="tx1"/>
              </a:buClr>
            </a:pPr>
            <a:r>
              <a:rPr lang="en-US" sz="2000" dirty="0" smtClean="0"/>
              <a:t>USACE ER 200-2-2: Environmental Quality - Procedures for Implementing NEPA, 4 March 1988</a:t>
            </a:r>
          </a:p>
          <a:p>
            <a:pPr eaLnBrk="1" hangingPunct="1">
              <a:lnSpc>
                <a:spcPct val="90000"/>
              </a:lnSpc>
              <a:buClr>
                <a:schemeClr val="tx1"/>
              </a:buClr>
            </a:pPr>
            <a:r>
              <a:rPr lang="en-US" sz="2000" dirty="0" smtClean="0"/>
              <a:t>Collaboration!!!!</a:t>
            </a:r>
          </a:p>
          <a:p>
            <a:pPr lvl="1" eaLnBrk="1" hangingPunct="1">
              <a:lnSpc>
                <a:spcPct val="90000"/>
              </a:lnSpc>
              <a:buClr>
                <a:schemeClr val="tx1"/>
              </a:buClr>
              <a:buFontTx/>
              <a:buChar char="•"/>
            </a:pPr>
            <a:r>
              <a:rPr lang="en-US" sz="2000" dirty="0" smtClean="0"/>
              <a:t>Lead Agency – USACE </a:t>
            </a:r>
          </a:p>
          <a:p>
            <a:pPr lvl="1" eaLnBrk="1" hangingPunct="1">
              <a:lnSpc>
                <a:spcPct val="90000"/>
              </a:lnSpc>
              <a:buClr>
                <a:schemeClr val="tx1"/>
              </a:buClr>
              <a:buFontTx/>
              <a:buChar char="•"/>
            </a:pPr>
            <a:r>
              <a:rPr lang="en-US" sz="2000" dirty="0" smtClean="0"/>
              <a:t>Cooperating Agencies</a:t>
            </a:r>
          </a:p>
          <a:p>
            <a:pPr lvl="1" eaLnBrk="1" hangingPunct="1">
              <a:lnSpc>
                <a:spcPct val="90000"/>
              </a:lnSpc>
              <a:buClr>
                <a:schemeClr val="tx1"/>
              </a:buClr>
              <a:buFontTx/>
              <a:buChar char="•"/>
            </a:pPr>
            <a:r>
              <a:rPr lang="en-US" sz="2000" dirty="0" smtClean="0"/>
              <a:t>Scoping – public input</a:t>
            </a:r>
          </a:p>
          <a:p>
            <a:pPr eaLnBrk="1" hangingPunct="1">
              <a:lnSpc>
                <a:spcPct val="90000"/>
              </a:lnSpc>
              <a:buClr>
                <a:schemeClr val="tx1"/>
              </a:buClr>
            </a:pPr>
            <a:r>
              <a:rPr lang="en-US" sz="2000" dirty="0" smtClean="0"/>
              <a:t>Process for EIS</a:t>
            </a:r>
          </a:p>
          <a:p>
            <a:pPr lvl="1" eaLnBrk="1" hangingPunct="1">
              <a:lnSpc>
                <a:spcPct val="90000"/>
              </a:lnSpc>
              <a:buClr>
                <a:schemeClr val="tx1"/>
              </a:buClr>
              <a:buFontTx/>
              <a:buChar char="•"/>
            </a:pPr>
            <a:r>
              <a:rPr lang="en-US" sz="2000" dirty="0" smtClean="0"/>
              <a:t>Draft – 45 day public review </a:t>
            </a:r>
          </a:p>
          <a:p>
            <a:pPr lvl="1" eaLnBrk="1" hangingPunct="1">
              <a:lnSpc>
                <a:spcPct val="90000"/>
              </a:lnSpc>
              <a:buClr>
                <a:schemeClr val="tx1"/>
              </a:buClr>
              <a:buFontTx/>
              <a:buChar char="•"/>
            </a:pPr>
            <a:r>
              <a:rPr lang="en-US" sz="2000" dirty="0" smtClean="0"/>
              <a:t>Final – 30 day public review</a:t>
            </a:r>
          </a:p>
          <a:p>
            <a:pPr lvl="1" eaLnBrk="1" hangingPunct="1">
              <a:lnSpc>
                <a:spcPct val="90000"/>
              </a:lnSpc>
              <a:buClr>
                <a:schemeClr val="tx1"/>
              </a:buClr>
              <a:buFontTx/>
              <a:buChar char="•"/>
            </a:pPr>
            <a:r>
              <a:rPr lang="en-US" sz="2000" dirty="0" smtClean="0"/>
              <a:t>ROD</a:t>
            </a:r>
          </a:p>
          <a:p>
            <a:pPr lvl="1" eaLnBrk="1" hangingPunct="1">
              <a:lnSpc>
                <a:spcPct val="90000"/>
              </a:lnSpc>
              <a:buClr>
                <a:schemeClr val="tx1"/>
              </a:buClr>
              <a:buFontTx/>
              <a:buChar char="•"/>
            </a:pPr>
            <a:endParaRPr lang="en-US" sz="2000" dirty="0" smtClean="0"/>
          </a:p>
          <a:p>
            <a:pPr lvl="1" eaLnBrk="1" hangingPunct="1">
              <a:lnSpc>
                <a:spcPct val="90000"/>
              </a:lnSpc>
              <a:buClr>
                <a:schemeClr val="tx1"/>
              </a:buClr>
              <a:buFontTx/>
              <a:buChar char="•"/>
            </a:pPr>
            <a:r>
              <a:rPr lang="en-US" sz="2000" dirty="0" smtClean="0"/>
              <a:t>Requires full and open disclosure of all facts used in making the </a:t>
            </a:r>
          </a:p>
          <a:p>
            <a:pPr lvl="1" eaLnBrk="1" hangingPunct="1">
              <a:lnSpc>
                <a:spcPct val="90000"/>
              </a:lnSpc>
              <a:buClr>
                <a:schemeClr val="tx1"/>
              </a:buClr>
              <a:buFont typeface="Arial" pitchFamily="34" charset="0"/>
              <a:buNone/>
            </a:pPr>
            <a:r>
              <a:rPr lang="en-US" sz="2000" dirty="0" smtClean="0"/>
              <a:t>decision (not better documents – but better decisions)</a:t>
            </a:r>
          </a:p>
          <a:p>
            <a:pPr lvl="1" eaLnBrk="1" hangingPunct="1">
              <a:lnSpc>
                <a:spcPct val="90000"/>
              </a:lnSpc>
              <a:buClr>
                <a:schemeClr val="tx1"/>
              </a:buClr>
              <a:buFontTx/>
              <a:buChar char="•"/>
            </a:pPr>
            <a:endParaRPr lang="en-US" sz="1800" dirty="0" smtClean="0"/>
          </a:p>
          <a:p>
            <a:pPr lvl="1" eaLnBrk="1" hangingPunct="1">
              <a:lnSpc>
                <a:spcPct val="90000"/>
              </a:lnSpc>
              <a:buClr>
                <a:schemeClr val="tx1"/>
              </a:buClr>
              <a:buFont typeface="Arial" pitchFamily="34" charset="0"/>
              <a:buNone/>
            </a:pPr>
            <a:endParaRPr lang="en-US" sz="2400" dirty="0" smtClean="0"/>
          </a:p>
        </p:txBody>
      </p:sp>
      <p:pic>
        <p:nvPicPr>
          <p:cNvPr id="21508" name="Picture 13" descr="wilmington port"/>
          <p:cNvPicPr>
            <a:picLocks noChangeAspect="1" noChangeArrowheads="1"/>
          </p:cNvPicPr>
          <p:nvPr/>
        </p:nvPicPr>
        <p:blipFill>
          <a:blip r:embed="rId3" cstate="print"/>
          <a:srcRect/>
          <a:stretch>
            <a:fillRect/>
          </a:stretch>
        </p:blipFill>
        <p:spPr bwMode="auto">
          <a:xfrm>
            <a:off x="4800600" y="1981200"/>
            <a:ext cx="4033838" cy="2944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8B740D80F76E42828B227CA45322F5" ma:contentTypeVersion="0" ma:contentTypeDescription="Create a new document." ma:contentTypeScope="" ma:versionID="478494086f6bbfcce8d7e71f3b3bbf6a">
  <xsd:schema xmlns:xsd="http://www.w3.org/2001/XMLSchema" xmlns:p="http://schemas.microsoft.com/office/2006/metadata/properties" targetNamespace="http://schemas.microsoft.com/office/2006/metadata/properties" ma:root="true" ma:fieldsID="015ca74f225c0f61673cd24d6882ce4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F701217B-021B-4CBF-8DE7-61C5789365BE}">
  <ds:schemaRefs>
    <ds:schemaRef ds:uri="http://schemas.microsoft.com/office/2006/metadata/properties"/>
  </ds:schemaRefs>
</ds:datastoreItem>
</file>

<file path=customXml/itemProps2.xml><?xml version="1.0" encoding="utf-8"?>
<ds:datastoreItem xmlns:ds="http://schemas.openxmlformats.org/officeDocument/2006/customXml" ds:itemID="{E90CA605-DD2B-4F0B-A647-74302C3FC0D7}">
  <ds:schemaRefs>
    <ds:schemaRef ds:uri="http://schemas.microsoft.com/sharepoint/v3/contenttype/forms"/>
  </ds:schemaRefs>
</ds:datastoreItem>
</file>

<file path=customXml/itemProps3.xml><?xml version="1.0" encoding="utf-8"?>
<ds:datastoreItem xmlns:ds="http://schemas.openxmlformats.org/officeDocument/2006/customXml" ds:itemID="{4AAD9D07-E4B8-4470-AB78-D4A7F2B8D4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20954</TotalTime>
  <Words>3059</Words>
  <Application>Microsoft Office PowerPoint</Application>
  <PresentationFormat>On-screen Show (4:3)</PresentationFormat>
  <Paragraphs>467</Paragraphs>
  <Slides>54</Slides>
  <Notes>12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57" baseType="lpstr">
      <vt:lpstr>Title Master</vt:lpstr>
      <vt:lpstr>Slide Master</vt:lpstr>
      <vt:lpstr>Acrobat Document</vt:lpstr>
      <vt:lpstr>Environmental Considerations  for Deep Draft Navigation</vt:lpstr>
      <vt:lpstr>Environmental Considerations - Deep Draft Navigation Upfront Cheat Sheet Notes</vt:lpstr>
      <vt:lpstr>Environmental Laws Affecting USACE DDN Mission</vt:lpstr>
      <vt:lpstr>Slide 4</vt:lpstr>
      <vt:lpstr>National Environmental Policy Act (Overarching Concept)</vt:lpstr>
      <vt:lpstr>National Environmental Policy Act 1969 42 U.S.C. 4321 et seq. </vt:lpstr>
      <vt:lpstr>National Environmental Policy Act 1969</vt:lpstr>
      <vt:lpstr>NEPA No No’s</vt:lpstr>
      <vt:lpstr>National Environmental Policy Act 1969  </vt:lpstr>
      <vt:lpstr>Endangered Species Act 1973</vt:lpstr>
      <vt:lpstr>Fish and Wildlife Coordination Act 1956 </vt:lpstr>
      <vt:lpstr>Magnuson-Stevens Fishery Management  &amp; Conservation Act 1956</vt:lpstr>
      <vt:lpstr>Essential Fish Habitat</vt:lpstr>
      <vt:lpstr>Migratory Bird Treaty Act 1918 </vt:lpstr>
      <vt:lpstr>Cultural Resource Laws</vt:lpstr>
      <vt:lpstr>National Historic Preservation Act 1966</vt:lpstr>
      <vt:lpstr>Clean Water Act 1977</vt:lpstr>
      <vt:lpstr>Clean Water Act 1977</vt:lpstr>
      <vt:lpstr>Marine Protection Research &amp; Sanctuaries Act 1972</vt:lpstr>
      <vt:lpstr>Marine Protection Research &amp; Sanctuaries Act 1972</vt:lpstr>
      <vt:lpstr>Coastal Barrier Resources Act 1982</vt:lpstr>
      <vt:lpstr>Coastal Barrier Resources Act 1982</vt:lpstr>
      <vt:lpstr>Coastal Zone Management Act 1972</vt:lpstr>
      <vt:lpstr>Coastal Zone Management Act 1972</vt:lpstr>
      <vt:lpstr>Coastal Zone Management Act 1972</vt:lpstr>
      <vt:lpstr>Clean Air Act 1970</vt:lpstr>
      <vt:lpstr>Clean Air Act 1970</vt:lpstr>
      <vt:lpstr>Deep Draft Projects in Mobile District</vt:lpstr>
      <vt:lpstr>PASCAGOULA HARBOR – OVERVIEW </vt:lpstr>
      <vt:lpstr>PASCAGOULA HARBOR – OVERVIEW </vt:lpstr>
      <vt:lpstr>PASCAGOULA HARBOR – OVERVIEW </vt:lpstr>
      <vt:lpstr>Slide 32</vt:lpstr>
      <vt:lpstr>Slide 33</vt:lpstr>
      <vt:lpstr>Slide 34</vt:lpstr>
      <vt:lpstr>Mobile Harbor Authorization</vt:lpstr>
      <vt:lpstr>Existing Project Dimensions</vt:lpstr>
      <vt:lpstr>River Channel</vt:lpstr>
      <vt:lpstr>Upper Bay Channel</vt:lpstr>
      <vt:lpstr>Gaillard Island </vt:lpstr>
      <vt:lpstr>Lower Bay Channel</vt:lpstr>
      <vt:lpstr>Bar Channel</vt:lpstr>
      <vt:lpstr>Slide 42</vt:lpstr>
      <vt:lpstr>Slide 43</vt:lpstr>
      <vt:lpstr>Mobile Harbor Turning Basin – New Work</vt:lpstr>
      <vt:lpstr>Slide 45</vt:lpstr>
      <vt:lpstr>Slide 46</vt:lpstr>
      <vt:lpstr>ESA Section 7 &amp; MSFCMA</vt:lpstr>
      <vt:lpstr>Gulfport Harbor Navigation Channel Proposed Improvements</vt:lpstr>
      <vt:lpstr>Pre-dredging Characterization Studies</vt:lpstr>
      <vt:lpstr>Characterization Studies</vt:lpstr>
      <vt:lpstr>Gulfport Harbor Navigation Channel Proposed Improvements</vt:lpstr>
      <vt:lpstr>Slide 52</vt:lpstr>
      <vt:lpstr>Slide 53</vt:lpstr>
      <vt:lpstr>Change Happens</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Considerations for Deep Draft Navigation: 17 May 2011 </dc:title>
  <dc:creator>b6imemb6</dc:creator>
  <cp:lastModifiedBy>u4evivld</cp:lastModifiedBy>
  <cp:revision>834</cp:revision>
  <dcterms:created xsi:type="dcterms:W3CDTF">2009-05-21T17:19:18Z</dcterms:created>
  <dcterms:modified xsi:type="dcterms:W3CDTF">2011-06-01T15:13:52Z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0x010100E78B740D80F76E42828B227CA45322F5</vt:lpwstr>
  </property>
</Properties>
</file>